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6" r:id="rId3"/>
    <p:sldId id="279" r:id="rId4"/>
    <p:sldId id="277" r:id="rId5"/>
    <p:sldId id="276" r:id="rId6"/>
    <p:sldId id="270" r:id="rId7"/>
    <p:sldId id="273" r:id="rId8"/>
    <p:sldId id="259" r:id="rId9"/>
    <p:sldId id="278" r:id="rId10"/>
    <p:sldId id="257" r:id="rId11"/>
    <p:sldId id="260" r:id="rId1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220" autoAdjust="0"/>
    <p:restoredTop sz="94667" autoAdjust="0"/>
  </p:normalViewPr>
  <p:slideViewPr>
    <p:cSldViewPr>
      <p:cViewPr>
        <p:scale>
          <a:sx n="77" d="100"/>
          <a:sy n="77" d="100"/>
        </p:scale>
        <p:origin x="-2592" y="-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39193A9-7B4A-460B-91FA-D4718894D927}" type="datetimeFigureOut">
              <a:rPr lang="cs-CZ"/>
              <a:pPr>
                <a:defRPr/>
              </a:pPr>
              <a:t>13.4.2012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8E0AEAB-FC76-4D19-8734-740E56B6391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85357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96938" algn="l"/>
                <a:tab pos="1793875" algn="l"/>
                <a:tab pos="2690813" algn="l"/>
                <a:tab pos="3589338" algn="l"/>
                <a:tab pos="4486275" algn="l"/>
                <a:tab pos="5383213" algn="l"/>
                <a:tab pos="6281738" algn="l"/>
                <a:tab pos="7178675" algn="l"/>
                <a:tab pos="8075613" algn="l"/>
                <a:tab pos="8972550" algn="l"/>
                <a:tab pos="98710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2E076C-54C5-4661-9499-C73CE4DEBF12}" type="slidenum">
              <a:rPr lang="en-GB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eaLnBrk="1" hangingPunct="1"/>
              <a:t>6</a:t>
            </a:fld>
            <a:endParaRPr lang="en-GB" sz="13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3886200" y="8685213"/>
            <a:ext cx="2916238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8326" tIns="45930" rIns="88326" bIns="4593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60849CD-8BFA-409C-80F3-79223380DA22}" type="slidenum">
              <a:rPr lang="en-GB" sz="12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 eaLnBrk="1" hangingPunct="1"/>
              <a:t>6</a:t>
            </a:fld>
            <a:endParaRPr lang="en-GB" sz="12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3886200" y="8685213"/>
            <a:ext cx="2921000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8326" tIns="45930" rIns="88326" bIns="4593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FB16007-9CE3-4A75-955F-11DC2D9E6E31}" type="slidenum">
              <a:rPr lang="en-GB" sz="12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 eaLnBrk="1" hangingPunct="1"/>
              <a:t>6</a:t>
            </a:fld>
            <a:endParaRPr lang="en-GB" sz="12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1190625" y="877888"/>
            <a:ext cx="4476750" cy="31638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9739" tIns="44870" rIns="89739" bIns="4487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 sz="2400">
              <a:solidFill>
                <a:schemeClr val="bg1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4972050" cy="4200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9" tIns="44870" rIns="89739" bIns="4487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09C4DB9-2A53-40C6-9C84-3CB58826788C}" type="slidenum">
              <a:rPr lang="en-GB" sz="1200" b="1">
                <a:solidFill>
                  <a:srgbClr val="FFFFFF"/>
                </a:solidFill>
                <a:latin typeface="Calibri" pitchFamily="34" charset="0"/>
                <a:cs typeface="Arial Unicode MS" charset="0"/>
              </a:rPr>
              <a:pPr algn="r"/>
              <a:t>7</a:t>
            </a:fld>
            <a:endParaRPr lang="en-GB" sz="1200" b="1">
              <a:solidFill>
                <a:srgbClr val="FFFFFF"/>
              </a:solidFill>
              <a:latin typeface="Calibri" pitchFamily="34" charset="0"/>
              <a:cs typeface="Arial Unicode MS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 descr="logo_AM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1803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5" descr="linka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68425"/>
            <a:ext cx="835342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 userDrawn="1"/>
        </p:nvSpPr>
        <p:spPr>
          <a:xfrm>
            <a:off x="0" y="6092825"/>
            <a:ext cx="9144000" cy="765175"/>
          </a:xfrm>
          <a:prstGeom prst="rect">
            <a:avLst/>
          </a:prstGeom>
          <a:solidFill>
            <a:srgbClr val="1729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07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E7314B-72AE-4ED4-B04E-72F7EEF1DCCC}" type="datetimeFigureOut">
              <a:rPr lang="cs-CZ"/>
              <a:pPr>
                <a:defRPr/>
              </a:pPr>
              <a:t>13.4.2012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C9A294-72ED-4D09-9906-F69B4CAED30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2095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457200" y="6356350"/>
            <a:ext cx="2132013" cy="3635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23.6.2009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idx="11"/>
          </p:nvPr>
        </p:nvSpPr>
        <p:spPr>
          <a:xfrm>
            <a:off x="2667000" y="6356350"/>
            <a:ext cx="3351213" cy="3635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Workshop "Demand Creation Mechanisms" Czech Space Office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2"/>
          </p:nvPr>
        </p:nvSpPr>
        <p:spPr>
          <a:xfrm>
            <a:off x="7924800" y="6356350"/>
            <a:ext cx="760413" cy="3635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BA5E8-7F67-4EE6-9971-5BFC847458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15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6" descr="logo_AMS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1803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Obrázek 7" descr="linka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68425"/>
            <a:ext cx="835342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 userDrawn="1"/>
        </p:nvSpPr>
        <p:spPr>
          <a:xfrm>
            <a:off x="0" y="6092825"/>
            <a:ext cx="9144000" cy="765175"/>
          </a:xfrm>
          <a:prstGeom prst="rect">
            <a:avLst/>
          </a:prstGeom>
          <a:solidFill>
            <a:srgbClr val="1729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3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sah 2"/>
          <p:cNvSpPr>
            <a:spLocks noGrp="1"/>
          </p:cNvSpPr>
          <p:nvPr>
            <p:ph idx="1"/>
          </p:nvPr>
        </p:nvSpPr>
        <p:spPr bwMode="auto">
          <a:xfrm>
            <a:off x="539552" y="1628800"/>
            <a:ext cx="8229600" cy="3273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Arial" charset="0"/>
              <a:buNone/>
            </a:pPr>
            <a:r>
              <a:rPr lang="cs-CZ" sz="6000" b="1" dirty="0" smtClean="0">
                <a:solidFill>
                  <a:srgbClr val="172983"/>
                </a:solidFill>
                <a:latin typeface="Chaparral Pro" pitchFamily="18" charset="0"/>
              </a:rPr>
              <a:t>Včasná diagnostika rizikových faktorů KV systému</a:t>
            </a:r>
          </a:p>
        </p:txBody>
      </p:sp>
      <p:sp>
        <p:nvSpPr>
          <p:cNvPr id="2" name="Obdélník 1"/>
          <p:cNvSpPr/>
          <p:nvPr/>
        </p:nvSpPr>
        <p:spPr>
          <a:xfrm>
            <a:off x="611560" y="4941168"/>
            <a:ext cx="1846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smtClean="0">
                <a:solidFill>
                  <a:srgbClr val="172983"/>
                </a:solidFill>
                <a:latin typeface="Chaparral Pro" pitchFamily="18" charset="0"/>
              </a:rPr>
              <a:t>Tomáš </a:t>
            </a:r>
            <a:r>
              <a:rPr lang="cs-CZ" sz="2400" dirty="0" err="1" smtClean="0">
                <a:solidFill>
                  <a:srgbClr val="172983"/>
                </a:solidFill>
                <a:latin typeface="Chaparral Pro" pitchFamily="18" charset="0"/>
              </a:rPr>
              <a:t>Bohrn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ctrTitle" idx="4294967295"/>
          </p:nvPr>
        </p:nvSpPr>
        <p:spPr bwMode="auto">
          <a:xfrm>
            <a:off x="0" y="404813"/>
            <a:ext cx="9144000" cy="106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</a:rPr>
              <a:t>Agenda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395288" y="1916113"/>
            <a:ext cx="5545137" cy="3673475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1) Rámec záměru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solidFill>
                  <a:srgbClr val="172983"/>
                </a:solidFill>
                <a:latin typeface="Chaparral Pro" pitchFamily="18" charset="0"/>
              </a:rPr>
              <a:t>2) </a:t>
            </a: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Princip </a:t>
            </a: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měření a vyhodnocení</a:t>
            </a: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solidFill>
                  <a:srgbClr val="172983"/>
                </a:solidFill>
                <a:latin typeface="Chaparral Pro" pitchFamily="18" charset="0"/>
              </a:rPr>
              <a:t>3) </a:t>
            </a: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Možnosti spolupráce</a:t>
            </a:r>
            <a:endParaRPr lang="cs-CZ" dirty="0" smtClean="0"/>
          </a:p>
        </p:txBody>
      </p:sp>
      <p:pic>
        <p:nvPicPr>
          <p:cNvPr id="18436" name="Obrázek 3" descr="logo_A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1803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Obrázek 4" descr="link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68425"/>
            <a:ext cx="835342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Obrázek 7" descr="delta_blu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916113"/>
            <a:ext cx="2786063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</a:rPr>
              <a:t>Zaměření</a:t>
            </a:r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395288" y="3860800"/>
            <a:ext cx="8353425" cy="19446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700" dirty="0">
              <a:latin typeface="+mn-lt"/>
              <a:cs typeface="+mn-cs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720725" y="1800225"/>
            <a:ext cx="1439863" cy="1081088"/>
          </a:xfrm>
          <a:prstGeom prst="flowChartAlternateProcess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24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>
                <a:solidFill>
                  <a:srgbClr val="000000"/>
                </a:solidFill>
              </a:rPr>
              <a:t>Pacient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878138" y="1868488"/>
            <a:ext cx="1979612" cy="703262"/>
          </a:xfrm>
          <a:prstGeom prst="flowChartAlternateProcess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2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s-CZ">
              <a:solidFill>
                <a:srgbClr val="000000"/>
              </a:solidFill>
            </a:endParaRPr>
          </a:p>
          <a:p>
            <a:pPr algn="ctr">
              <a:lnSpc>
                <a:spcPct val="2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s-CZ">
              <a:solidFill>
                <a:srgbClr val="000000"/>
              </a:solidFill>
            </a:endParaRPr>
          </a:p>
          <a:p>
            <a:pPr algn="ctr">
              <a:lnSpc>
                <a:spcPct val="2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>
                <a:solidFill>
                  <a:srgbClr val="000000"/>
                </a:solidFill>
              </a:rPr>
              <a:t>Včasná detekce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5759450" y="1800225"/>
            <a:ext cx="1620838" cy="1081088"/>
          </a:xfrm>
          <a:prstGeom prst="flowChartAlternateProcess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lnSpc>
                <a:spcPct val="24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dirty="0">
                <a:solidFill>
                  <a:srgbClr val="000000"/>
                </a:solidFill>
              </a:rPr>
              <a:t>Lékař</a:t>
            </a:r>
            <a:endParaRPr lang="en-GB" dirty="0">
              <a:solidFill>
                <a:srgbClr val="000000"/>
              </a:solidFill>
            </a:endParaRPr>
          </a:p>
          <a:p>
            <a:pPr algn="ctr">
              <a:lnSpc>
                <a:spcPct val="24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160588" y="1979613"/>
            <a:ext cx="720725" cy="180975"/>
          </a:xfrm>
          <a:prstGeom prst="leftRightArrow">
            <a:avLst>
              <a:gd name="adj1" fmla="val 50000"/>
              <a:gd name="adj2" fmla="val 79280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4859338" y="1979613"/>
            <a:ext cx="900112" cy="180975"/>
          </a:xfrm>
          <a:prstGeom prst="leftRightArrow">
            <a:avLst>
              <a:gd name="adj1" fmla="val 50000"/>
              <a:gd name="adj2" fmla="val 99013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62" y="3620380"/>
            <a:ext cx="2847975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2948386"/>
            <a:ext cx="3131443" cy="3131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300" y="3140968"/>
            <a:ext cx="3058840" cy="189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335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0" y="404813"/>
            <a:ext cx="9144000" cy="10652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  <a:ea typeface="+mj-ea"/>
                <a:cs typeface="+mj-cs"/>
              </a:rPr>
              <a:t>	Základní význam měření</a:t>
            </a:r>
            <a:endParaRPr lang="cs-CZ" sz="3600" b="1" dirty="0">
              <a:solidFill>
                <a:srgbClr val="172983"/>
              </a:solidFill>
              <a:latin typeface="Chaparral Pro" pitchFamily="18" charset="0"/>
              <a:ea typeface="+mj-ea"/>
              <a:cs typeface="+mj-cs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395288" y="4509120"/>
            <a:ext cx="8065144" cy="16567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700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1)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700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</p:txBody>
      </p:sp>
      <p:pic>
        <p:nvPicPr>
          <p:cNvPr id="8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534" y="1489437"/>
            <a:ext cx="6048375" cy="45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18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0" y="404813"/>
            <a:ext cx="9144000" cy="10652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  <a:ea typeface="+mj-ea"/>
                <a:cs typeface="+mj-cs"/>
              </a:rPr>
              <a:t>	Základní význam měření</a:t>
            </a:r>
            <a:endParaRPr lang="cs-CZ" sz="3600" b="1" dirty="0">
              <a:solidFill>
                <a:srgbClr val="172983"/>
              </a:solidFill>
              <a:latin typeface="Chaparral Pro" pitchFamily="18" charset="0"/>
              <a:ea typeface="+mj-ea"/>
              <a:cs typeface="+mj-cs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395288" y="4509120"/>
            <a:ext cx="8065144" cy="16567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700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1)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700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cs-CZ" sz="2400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Tepenná, žilní a lymfatická diagnostika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cs-CZ" sz="2400" dirty="0" err="1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Varibilita</a:t>
            </a:r>
            <a:r>
              <a:rPr lang="cs-CZ" sz="2400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 srdečního rytmu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200" dirty="0">
              <a:latin typeface="+mn-lt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2816"/>
            <a:ext cx="7661635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67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228600" y="6324600"/>
            <a:ext cx="1547813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800">
                <a:solidFill>
                  <a:srgbClr val="969696"/>
                </a:solidFill>
                <a:latin typeface="Verdana" pitchFamily="32" charset="0"/>
                <a:cs typeface="Arial Unicode MS" charset="0"/>
              </a:rPr>
              <a:t>January 25, 2007</a:t>
            </a:r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4735513" y="3265488"/>
            <a:ext cx="1633537" cy="981075"/>
          </a:xfrm>
          <a:prstGeom prst="roundRect">
            <a:avLst>
              <a:gd name="adj" fmla="val 144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4735513" y="4572000"/>
            <a:ext cx="1633537" cy="490538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4470"/>
            <a:ext cx="3490913" cy="496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18" name="Line 5"/>
          <p:cNvSpPr>
            <a:spLocks noChangeShapeType="1"/>
          </p:cNvSpPr>
          <p:nvPr/>
        </p:nvSpPr>
        <p:spPr bwMode="auto">
          <a:xfrm flipH="1">
            <a:off x="3089275" y="3429000"/>
            <a:ext cx="1658938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2776538" y="4735513"/>
            <a:ext cx="1960562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4735513" y="3429000"/>
            <a:ext cx="17462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Air control</a:t>
            </a:r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1068388" y="3265488"/>
            <a:ext cx="219710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400">
                <a:solidFill>
                  <a:srgbClr val="0000FF"/>
                </a:solidFill>
                <a:cs typeface="Arial Unicode MS" charset="0"/>
              </a:rPr>
              <a:t>Pressure</a:t>
            </a:r>
          </a:p>
        </p:txBody>
      </p:sp>
      <p:sp>
        <p:nvSpPr>
          <p:cNvPr id="13322" name="Text Box 9"/>
          <p:cNvSpPr txBox="1">
            <a:spLocks noChangeArrowheads="1"/>
          </p:cNvSpPr>
          <p:nvPr/>
        </p:nvSpPr>
        <p:spPr bwMode="auto">
          <a:xfrm>
            <a:off x="2122488" y="4749800"/>
            <a:ext cx="8667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Senzor</a:t>
            </a:r>
          </a:p>
        </p:txBody>
      </p:sp>
      <p:sp>
        <p:nvSpPr>
          <p:cNvPr id="13323" name="Text Box 10"/>
          <p:cNvSpPr txBox="1">
            <a:spLocks noChangeArrowheads="1"/>
          </p:cNvSpPr>
          <p:nvPr/>
        </p:nvSpPr>
        <p:spPr bwMode="auto">
          <a:xfrm>
            <a:off x="4899025" y="4586288"/>
            <a:ext cx="1633538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MCU</a:t>
            </a:r>
          </a:p>
        </p:txBody>
      </p:sp>
      <p:sp>
        <p:nvSpPr>
          <p:cNvPr id="13324" name="Line 11"/>
          <p:cNvSpPr>
            <a:spLocks noChangeShapeType="1"/>
          </p:cNvSpPr>
          <p:nvPr/>
        </p:nvSpPr>
        <p:spPr bwMode="auto">
          <a:xfrm flipV="1">
            <a:off x="5551488" y="4232275"/>
            <a:ext cx="1587" cy="3524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25" name="Line 12"/>
          <p:cNvSpPr>
            <a:spLocks noChangeShapeType="1"/>
          </p:cNvSpPr>
          <p:nvPr/>
        </p:nvSpPr>
        <p:spPr bwMode="auto">
          <a:xfrm>
            <a:off x="5551488" y="5060950"/>
            <a:ext cx="1587" cy="4889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26" name="AutoShape 13"/>
          <p:cNvSpPr>
            <a:spLocks noChangeArrowheads="1"/>
          </p:cNvSpPr>
          <p:nvPr/>
        </p:nvSpPr>
        <p:spPr bwMode="auto">
          <a:xfrm>
            <a:off x="4735513" y="5551488"/>
            <a:ext cx="1633537" cy="654050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3327" name="Text Box 14"/>
          <p:cNvSpPr txBox="1">
            <a:spLocks noChangeArrowheads="1"/>
          </p:cNvSpPr>
          <p:nvPr/>
        </p:nvSpPr>
        <p:spPr bwMode="auto">
          <a:xfrm>
            <a:off x="5060950" y="5715000"/>
            <a:ext cx="839788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Display</a:t>
            </a:r>
          </a:p>
        </p:txBody>
      </p:sp>
      <p:sp>
        <p:nvSpPr>
          <p:cNvPr id="13328" name="AutoShape 15"/>
          <p:cNvSpPr>
            <a:spLocks noChangeArrowheads="1"/>
          </p:cNvSpPr>
          <p:nvPr/>
        </p:nvSpPr>
        <p:spPr bwMode="auto">
          <a:xfrm>
            <a:off x="6694488" y="4572000"/>
            <a:ext cx="2122487" cy="490538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3329" name="Line 16"/>
          <p:cNvSpPr>
            <a:spLocks noChangeShapeType="1"/>
          </p:cNvSpPr>
          <p:nvPr/>
        </p:nvSpPr>
        <p:spPr bwMode="auto">
          <a:xfrm>
            <a:off x="6367463" y="4899025"/>
            <a:ext cx="32702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30" name="Text Box 17"/>
          <p:cNvSpPr txBox="1">
            <a:spLocks noChangeArrowheads="1"/>
          </p:cNvSpPr>
          <p:nvPr/>
        </p:nvSpPr>
        <p:spPr bwMode="auto">
          <a:xfrm>
            <a:off x="6858000" y="4583113"/>
            <a:ext cx="17303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Interface</a:t>
            </a:r>
          </a:p>
        </p:txBody>
      </p:sp>
      <p:sp>
        <p:nvSpPr>
          <p:cNvPr id="13331" name="AutoShape 18"/>
          <p:cNvSpPr>
            <a:spLocks noChangeArrowheads="1"/>
          </p:cNvSpPr>
          <p:nvPr/>
        </p:nvSpPr>
        <p:spPr bwMode="auto">
          <a:xfrm>
            <a:off x="6694488" y="3265488"/>
            <a:ext cx="2122487" cy="981075"/>
          </a:xfrm>
          <a:prstGeom prst="roundRect">
            <a:avLst>
              <a:gd name="adj" fmla="val 144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3332" name="Text Box 19"/>
          <p:cNvSpPr txBox="1">
            <a:spLocks noChangeArrowheads="1"/>
          </p:cNvSpPr>
          <p:nvPr/>
        </p:nvSpPr>
        <p:spPr bwMode="auto">
          <a:xfrm>
            <a:off x="6694488" y="3302000"/>
            <a:ext cx="2122487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Ambulant care system</a:t>
            </a:r>
          </a:p>
          <a:p>
            <a:pPr algn="ctr" eaLnBrk="1" hangingPunct="1">
              <a:lnSpc>
                <a:spcPct val="93000"/>
              </a:lnSpc>
            </a:pPr>
            <a:endParaRPr lang="en-GB" sz="2200">
              <a:solidFill>
                <a:srgbClr val="0000FF"/>
              </a:solidFill>
              <a:cs typeface="Arial Unicode MS" charset="0"/>
            </a:endParaRPr>
          </a:p>
        </p:txBody>
      </p:sp>
      <p:sp>
        <p:nvSpPr>
          <p:cNvPr id="13333" name="Line 20"/>
          <p:cNvSpPr>
            <a:spLocks noChangeShapeType="1"/>
          </p:cNvSpPr>
          <p:nvPr/>
        </p:nvSpPr>
        <p:spPr bwMode="auto">
          <a:xfrm flipV="1">
            <a:off x="7673975" y="4397375"/>
            <a:ext cx="1588" cy="1873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34" name="Line 21"/>
          <p:cNvSpPr>
            <a:spLocks noChangeShapeType="1"/>
          </p:cNvSpPr>
          <p:nvPr/>
        </p:nvSpPr>
        <p:spPr bwMode="auto">
          <a:xfrm>
            <a:off x="7837488" y="4244975"/>
            <a:ext cx="1587" cy="1635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35" name="AutoShape 22"/>
          <p:cNvSpPr>
            <a:spLocks noChangeArrowheads="1"/>
          </p:cNvSpPr>
          <p:nvPr/>
        </p:nvSpPr>
        <p:spPr bwMode="auto">
          <a:xfrm>
            <a:off x="6694488" y="1795463"/>
            <a:ext cx="2122487" cy="815975"/>
          </a:xfrm>
          <a:prstGeom prst="roundRect">
            <a:avLst>
              <a:gd name="adj" fmla="val 176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3336" name="Text Box 23"/>
          <p:cNvSpPr txBox="1">
            <a:spLocks noChangeArrowheads="1"/>
          </p:cNvSpPr>
          <p:nvPr/>
        </p:nvSpPr>
        <p:spPr bwMode="auto">
          <a:xfrm>
            <a:off x="7185025" y="2787650"/>
            <a:ext cx="8667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 sz="2400">
              <a:solidFill>
                <a:schemeClr val="bg1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13337" name="Line 24"/>
          <p:cNvSpPr>
            <a:spLocks noChangeShapeType="1"/>
          </p:cNvSpPr>
          <p:nvPr/>
        </p:nvSpPr>
        <p:spPr bwMode="auto">
          <a:xfrm flipV="1">
            <a:off x="7673975" y="2598738"/>
            <a:ext cx="1588" cy="6794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38" name="Text Box 25"/>
          <p:cNvSpPr txBox="1">
            <a:spLocks noChangeArrowheads="1"/>
          </p:cNvSpPr>
          <p:nvPr/>
        </p:nvSpPr>
        <p:spPr bwMode="auto">
          <a:xfrm>
            <a:off x="6694488" y="1960563"/>
            <a:ext cx="20351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200">
                <a:solidFill>
                  <a:srgbClr val="0000FF"/>
                </a:solidFill>
                <a:cs typeface="Arial Unicode MS" charset="0"/>
              </a:rPr>
              <a:t>Expert System</a:t>
            </a:r>
          </a:p>
        </p:txBody>
      </p:sp>
      <p:sp>
        <p:nvSpPr>
          <p:cNvPr id="13339" name="Text Box 26"/>
          <p:cNvSpPr txBox="1">
            <a:spLocks noChangeArrowheads="1"/>
          </p:cNvSpPr>
          <p:nvPr/>
        </p:nvSpPr>
        <p:spPr bwMode="auto">
          <a:xfrm>
            <a:off x="179388" y="449263"/>
            <a:ext cx="7834312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cs-CZ" sz="4400" b="1" dirty="0" smtClean="0">
                <a:solidFill>
                  <a:srgbClr val="172983"/>
                </a:solidFill>
                <a:latin typeface="Chaparral Pro" pitchFamily="18" charset="0"/>
              </a:rPr>
              <a:t>					 	Princip </a:t>
            </a:r>
            <a:r>
              <a:rPr lang="cs-CZ" sz="4400" b="1" dirty="0">
                <a:solidFill>
                  <a:srgbClr val="172983"/>
                </a:solidFill>
                <a:latin typeface="Chaparral Pro" pitchFamily="18" charset="0"/>
              </a:rPr>
              <a:t>měření</a:t>
            </a:r>
            <a:endParaRPr lang="en-GB" sz="4200" dirty="0">
              <a:solidFill>
                <a:srgbClr val="000000"/>
              </a:solidFill>
              <a:cs typeface="Arial Unicode MS" charset="0"/>
            </a:endParaRPr>
          </a:p>
          <a:p>
            <a:pPr eaLnBrk="1" hangingPunct="1">
              <a:lnSpc>
                <a:spcPct val="93000"/>
              </a:lnSpc>
            </a:pPr>
            <a:endParaRPr lang="en-GB" sz="4200" dirty="0">
              <a:solidFill>
                <a:srgbClr val="000000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délník 50"/>
          <p:cNvSpPr/>
          <p:nvPr/>
        </p:nvSpPr>
        <p:spPr>
          <a:xfrm>
            <a:off x="2214563" y="1428750"/>
            <a:ext cx="928687" cy="1643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graphicFrame>
        <p:nvGraphicFramePr>
          <p:cNvPr id="16387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r:id="rId5" imgW="0" imgH="0" progId="">
                  <p:embed/>
                </p:oleObj>
              </mc:Choice>
              <mc:Fallback>
                <p:oleObj r:id="rId5" imgW="0" imgH="0" progId="">
                  <p:embed/>
                  <p:pic>
                    <p:nvPicPr>
                      <p:cNvPr id="0" name="Rectangle 2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4" name="Text Box 10"/>
          <p:cNvSpPr txBox="1">
            <a:spLocks noChangeArrowheads="1"/>
          </p:cNvSpPr>
          <p:nvPr/>
        </p:nvSpPr>
        <p:spPr bwMode="auto">
          <a:xfrm flipH="1">
            <a:off x="3216275" y="2500313"/>
            <a:ext cx="1458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Transfer</a:t>
            </a: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(GSM)</a:t>
            </a:r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 flipH="1">
            <a:off x="4786313" y="3071813"/>
            <a:ext cx="14589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cs-CZ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Zabezpečený Příjem / výdej informací</a:t>
            </a:r>
          </a:p>
        </p:txBody>
      </p:sp>
      <p:grpSp>
        <p:nvGrpSpPr>
          <p:cNvPr id="16390" name="Skupina 51"/>
          <p:cNvGrpSpPr>
            <a:grpSpLocks/>
          </p:cNvGrpSpPr>
          <p:nvPr/>
        </p:nvGrpSpPr>
        <p:grpSpPr bwMode="auto">
          <a:xfrm>
            <a:off x="4572000" y="1285875"/>
            <a:ext cx="1500188" cy="574675"/>
            <a:chOff x="6500826" y="1643050"/>
            <a:chExt cx="1500190" cy="574675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 flipH="1">
              <a:off x="6786576" y="1643050"/>
              <a:ext cx="1214440" cy="574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Aft>
                  <a:spcPts val="0"/>
                </a:spcAft>
                <a:defRPr/>
              </a:pPr>
              <a:endParaRPr lang="cs-CZ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957" name="Text Box 13"/>
            <p:cNvSpPr txBox="1">
              <a:spLocks noChangeArrowheads="1"/>
            </p:cNvSpPr>
            <p:nvPr/>
          </p:nvSpPr>
          <p:spPr bwMode="auto">
            <a:xfrm flipH="1">
              <a:off x="6500826" y="1785925"/>
              <a:ext cx="145891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archivace</a:t>
              </a:r>
            </a:p>
          </p:txBody>
        </p:sp>
      </p:grpSp>
      <p:grpSp>
        <p:nvGrpSpPr>
          <p:cNvPr id="16391" name="Skupina 49"/>
          <p:cNvGrpSpPr>
            <a:grpSpLocks/>
          </p:cNvGrpSpPr>
          <p:nvPr/>
        </p:nvGrpSpPr>
        <p:grpSpPr bwMode="auto">
          <a:xfrm>
            <a:off x="4857750" y="2000250"/>
            <a:ext cx="1244600" cy="574675"/>
            <a:chOff x="8786842" y="3571876"/>
            <a:chExt cx="1244598" cy="574675"/>
          </a:xfrm>
        </p:grpSpPr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 flipH="1">
              <a:off x="8786842" y="3571876"/>
              <a:ext cx="1214436" cy="574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Aft>
                  <a:spcPts val="0"/>
                </a:spcAft>
                <a:defRPr/>
              </a:pPr>
              <a:endParaRPr lang="cs-CZ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 flipH="1">
              <a:off x="8858280" y="3714751"/>
              <a:ext cx="117316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zpracování</a:t>
              </a:r>
            </a:p>
          </p:txBody>
        </p:sp>
      </p:grpSp>
      <p:cxnSp>
        <p:nvCxnSpPr>
          <p:cNvPr id="27" name="Přímá spojovací šipka 26"/>
          <p:cNvCxnSpPr/>
          <p:nvPr/>
        </p:nvCxnSpPr>
        <p:spPr>
          <a:xfrm rot="16200000" flipV="1">
            <a:off x="678656" y="3393282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/>
          <p:nvPr/>
        </p:nvCxnSpPr>
        <p:spPr>
          <a:xfrm rot="5400000" flipH="1" flipV="1">
            <a:off x="821531" y="3393282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šipka 28"/>
          <p:cNvCxnSpPr/>
          <p:nvPr/>
        </p:nvCxnSpPr>
        <p:spPr>
          <a:xfrm rot="5400000" flipH="1" flipV="1">
            <a:off x="964406" y="3393282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6"/>
          <p:cNvSpPr>
            <a:spLocks noChangeArrowheads="1"/>
          </p:cNvSpPr>
          <p:nvPr/>
        </p:nvSpPr>
        <p:spPr bwMode="auto">
          <a:xfrm flipH="1">
            <a:off x="6286500" y="5143500"/>
            <a:ext cx="2000250" cy="7858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cs-CZ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 flipH="1">
            <a:off x="6572250" y="5429250"/>
            <a:ext cx="14589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Dohledový pult</a:t>
            </a:r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 flipH="1">
            <a:off x="3786188" y="4714875"/>
            <a:ext cx="2000250" cy="1571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cs-CZ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 flipH="1">
            <a:off x="642938" y="5286375"/>
            <a:ext cx="2000250" cy="428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cs-CZ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9" name="Přímá spojovací šipka 58"/>
          <p:cNvCxnSpPr/>
          <p:nvPr/>
        </p:nvCxnSpPr>
        <p:spPr>
          <a:xfrm rot="5400000" flipH="1" flipV="1">
            <a:off x="668338" y="4965700"/>
            <a:ext cx="3571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Přímá spojovací šipka 59"/>
          <p:cNvCxnSpPr/>
          <p:nvPr/>
        </p:nvCxnSpPr>
        <p:spPr>
          <a:xfrm rot="16200000" flipV="1">
            <a:off x="810419" y="4966494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šipka 60"/>
          <p:cNvCxnSpPr/>
          <p:nvPr/>
        </p:nvCxnSpPr>
        <p:spPr>
          <a:xfrm rot="16200000" flipV="1">
            <a:off x="958850" y="4960938"/>
            <a:ext cx="3587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02" name="Picture 45" descr="C:\Users\raf\AppData\Local\Microsoft\Windows\Temporary Internet Files\Content.IE5\9XTHK7QK\MPj04097250000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643313"/>
            <a:ext cx="665162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3" name="TextovéPole 55"/>
          <p:cNvSpPr txBox="1">
            <a:spLocks noChangeArrowheads="1"/>
          </p:cNvSpPr>
          <p:nvPr/>
        </p:nvSpPr>
        <p:spPr bwMode="auto">
          <a:xfrm>
            <a:off x="714375" y="714375"/>
            <a:ext cx="3413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600">
                <a:solidFill>
                  <a:schemeClr val="bg1"/>
                </a:solidFill>
                <a:latin typeface="Calibri" pitchFamily="34" charset="0"/>
                <a:cs typeface="Arial Unicode MS" charset="0"/>
              </a:rPr>
              <a:t>Uspořádání rozšířeného systému 2010:</a:t>
            </a:r>
          </a:p>
        </p:txBody>
      </p:sp>
      <p:sp>
        <p:nvSpPr>
          <p:cNvPr id="16404" name="TextovéPole 56"/>
          <p:cNvSpPr txBox="1">
            <a:spLocks noChangeArrowheads="1"/>
          </p:cNvSpPr>
          <p:nvPr/>
        </p:nvSpPr>
        <p:spPr bwMode="auto">
          <a:xfrm rot="-5400000">
            <a:off x="937418" y="3847307"/>
            <a:ext cx="11414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sz="1400">
                <a:solidFill>
                  <a:schemeClr val="bg1"/>
                </a:solidFill>
                <a:latin typeface="Calibri" pitchFamily="34" charset="0"/>
                <a:cs typeface="Arial Unicode MS" charset="0"/>
              </a:rPr>
              <a:t>u</a:t>
            </a:r>
            <a:r>
              <a:rPr lang="en-US" sz="1400">
                <a:solidFill>
                  <a:schemeClr val="bg1"/>
                </a:solidFill>
                <a:latin typeface="Calibri" pitchFamily="34" charset="0"/>
                <a:cs typeface="Arial Unicode MS" charset="0"/>
              </a:rPr>
              <a:t>ser</a:t>
            </a:r>
            <a:endParaRPr lang="cs-CZ" sz="1400">
              <a:solidFill>
                <a:schemeClr val="bg1"/>
              </a:solidFill>
              <a:latin typeface="Calibri" pitchFamily="34" charset="0"/>
              <a:cs typeface="Arial Unicode MS" charset="0"/>
            </a:endParaRPr>
          </a:p>
        </p:txBody>
      </p:sp>
      <p:sp>
        <p:nvSpPr>
          <p:cNvPr id="49" name="Obdélník 48"/>
          <p:cNvSpPr/>
          <p:nvPr/>
        </p:nvSpPr>
        <p:spPr>
          <a:xfrm>
            <a:off x="4786313" y="1071563"/>
            <a:ext cx="1928812" cy="30718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0" name="Obdélník 49"/>
          <p:cNvSpPr/>
          <p:nvPr/>
        </p:nvSpPr>
        <p:spPr>
          <a:xfrm>
            <a:off x="571500" y="1357313"/>
            <a:ext cx="2571750" cy="178593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6407" name="Obrázek 51" descr="serverovereseni.t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785938"/>
            <a:ext cx="129063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Obdélník 54"/>
          <p:cNvSpPr/>
          <p:nvPr/>
        </p:nvSpPr>
        <p:spPr>
          <a:xfrm>
            <a:off x="6286500" y="4714875"/>
            <a:ext cx="2571750" cy="1571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6409" name="Obrázek 55" descr="dohled pult.t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5000625"/>
            <a:ext cx="1165225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0" name="Obrázek 61" descr="mobilnisnimaci.t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571625"/>
            <a:ext cx="139223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Šipka doprava 88"/>
          <p:cNvSpPr/>
          <p:nvPr/>
        </p:nvSpPr>
        <p:spPr>
          <a:xfrm>
            <a:off x="3143250" y="2857500"/>
            <a:ext cx="1500188" cy="285750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0" name="Šipka doprava 89"/>
          <p:cNvSpPr/>
          <p:nvPr/>
        </p:nvSpPr>
        <p:spPr>
          <a:xfrm rot="5400000">
            <a:off x="6250781" y="4250532"/>
            <a:ext cx="500063" cy="285750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1" name="Šipka doprava 90"/>
          <p:cNvSpPr/>
          <p:nvPr/>
        </p:nvSpPr>
        <p:spPr>
          <a:xfrm rot="10800000">
            <a:off x="5786438" y="5357813"/>
            <a:ext cx="500062" cy="285750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2" name="Šipka doprava 91"/>
          <p:cNvSpPr/>
          <p:nvPr/>
        </p:nvSpPr>
        <p:spPr>
          <a:xfrm rot="10800000">
            <a:off x="2643188" y="5357813"/>
            <a:ext cx="1143000" cy="285750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3" name="Obdélník 92"/>
          <p:cNvSpPr/>
          <p:nvPr/>
        </p:nvSpPr>
        <p:spPr>
          <a:xfrm>
            <a:off x="7072313" y="1071563"/>
            <a:ext cx="1785937" cy="30718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 dirty="0"/>
          </a:p>
        </p:txBody>
      </p:sp>
      <p:pic>
        <p:nvPicPr>
          <p:cNvPr id="16416" name="Picture 2" descr="Z:\Projekty\SeniorInspect\nakoupene foto\2191113_me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928813"/>
            <a:ext cx="1436688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7" name="TextovéPole 95"/>
          <p:cNvSpPr txBox="1">
            <a:spLocks noChangeArrowheads="1"/>
          </p:cNvSpPr>
          <p:nvPr/>
        </p:nvSpPr>
        <p:spPr bwMode="auto">
          <a:xfrm>
            <a:off x="7286625" y="2928938"/>
            <a:ext cx="1428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cs-CZ" sz="1400">
                <a:solidFill>
                  <a:schemeClr val="bg1"/>
                </a:solidFill>
                <a:latin typeface="Calibri" pitchFamily="34" charset="0"/>
                <a:cs typeface="Arial Unicode MS" charset="0"/>
              </a:rPr>
              <a:t>Medical assistance</a:t>
            </a:r>
          </a:p>
        </p:txBody>
      </p:sp>
      <p:sp>
        <p:nvSpPr>
          <p:cNvPr id="97" name="Šipka doprava 96"/>
          <p:cNvSpPr/>
          <p:nvPr/>
        </p:nvSpPr>
        <p:spPr>
          <a:xfrm>
            <a:off x="6715125" y="2857500"/>
            <a:ext cx="357188" cy="285750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8" name="Šipka doprava 97"/>
          <p:cNvSpPr/>
          <p:nvPr/>
        </p:nvSpPr>
        <p:spPr>
          <a:xfrm rot="5400000">
            <a:off x="7965281" y="4250532"/>
            <a:ext cx="500063" cy="285750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6420" name="Picture 2" descr="Z:\Projekty\SeniorInspect\nakoupene foto\6a54f5bb7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71625"/>
            <a:ext cx="51752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21" name="Picture 3" descr="Z:\Projekty\SeniorInspect\nakoupene foto\ua_767_plus_bt_2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14563"/>
            <a:ext cx="785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22" name="Picture 4" descr="Z:\Projekty\SeniorInspect\nakoupene foto\nonin_spo2_gif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714625"/>
            <a:ext cx="59213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12"/>
          <p:cNvSpPr txBox="1">
            <a:spLocks noChangeArrowheads="1"/>
          </p:cNvSpPr>
          <p:nvPr/>
        </p:nvSpPr>
        <p:spPr bwMode="auto">
          <a:xfrm flipH="1">
            <a:off x="4067175" y="4797425"/>
            <a:ext cx="1458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family</a:t>
            </a:r>
            <a:endParaRPr lang="cs-CZ" sz="1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" name="Text Box 12"/>
          <p:cNvSpPr txBox="1">
            <a:spLocks noChangeArrowheads="1"/>
          </p:cNvSpPr>
          <p:nvPr/>
        </p:nvSpPr>
        <p:spPr bwMode="auto">
          <a:xfrm flipH="1">
            <a:off x="3851275" y="5368925"/>
            <a:ext cx="1857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as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cs-CZ" sz="1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ist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1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ce</a:t>
            </a: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</a:t>
            </a:r>
            <a:r>
              <a:rPr lang="en-US" sz="1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ervices</a:t>
            </a:r>
            <a:endParaRPr lang="cs-CZ" sz="1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 flipH="1">
            <a:off x="3779838" y="5940425"/>
            <a:ext cx="19288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Emergency, Police</a:t>
            </a:r>
            <a:endParaRPr lang="cs-CZ" sz="1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auto">
          <a:xfrm flipH="1">
            <a:off x="611188" y="5373688"/>
            <a:ext cx="2000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Optim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cs-CZ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 a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cs-CZ" sz="1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sist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cs-CZ" sz="1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nce</a:t>
            </a:r>
            <a:endParaRPr lang="cs-CZ" sz="1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6427" name="Picture 4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357563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</a:rPr>
              <a:t>Partneři</a:t>
            </a:r>
            <a:r>
              <a:rPr lang="cs-CZ" sz="3600" dirty="0" smtClean="0"/>
              <a:t/>
            </a:r>
            <a:br>
              <a:rPr lang="cs-CZ" sz="3600" dirty="0" smtClean="0"/>
            </a:br>
            <a:endParaRPr lang="cs-CZ" sz="3600" dirty="0" smtClean="0"/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395288" y="1989138"/>
            <a:ext cx="4968875" cy="338455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1) 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Společné pracoviště biomedicínského inženýrství UK Praha a ČVUT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 </a:t>
            </a:r>
            <a:endParaRPr lang="cs-CZ" dirty="0" smtClean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2) 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VUT Brno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 smtClean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3) 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Univerzita </a:t>
            </a:r>
            <a:r>
              <a:rPr lang="cs-CZ" dirty="0" err="1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Charité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 Berlín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 </a:t>
            </a:r>
            <a:endParaRPr lang="cs-CZ" dirty="0" smtClean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4) 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Prevence 2000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5) Domov sociální péče </a:t>
            </a:r>
            <a:r>
              <a:rPr lang="cs-CZ" dirty="0" err="1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Hagibor</a:t>
            </a:r>
            <a:endParaRPr lang="cs-CZ" dirty="0" smtClean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200" dirty="0">
              <a:latin typeface="+mn-lt"/>
              <a:cs typeface="+mn-cs"/>
            </a:endParaRPr>
          </a:p>
        </p:txBody>
      </p:sp>
      <p:pic>
        <p:nvPicPr>
          <p:cNvPr id="20484" name="Obrázek 4" descr="beze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916113"/>
            <a:ext cx="2698750" cy="383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ctrTitle" idx="4294967295"/>
          </p:nvPr>
        </p:nvSpPr>
        <p:spPr bwMode="auto">
          <a:xfrm>
            <a:off x="0" y="404813"/>
            <a:ext cx="9144000" cy="106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</a:rPr>
              <a:t>	Noví partneři jsou vítáni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395288" y="1916113"/>
            <a:ext cx="5545137" cy="3673475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1) Zaměření na prevenci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solidFill>
                  <a:srgbClr val="172983"/>
                </a:solidFill>
                <a:latin typeface="Chaparral Pro" pitchFamily="18" charset="0"/>
              </a:rPr>
              <a:t>2) </a:t>
            </a: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Telemedicína a technologická podpora informovaných rozhodnutí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96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solidFill>
                  <a:srgbClr val="172983"/>
                </a:solidFill>
                <a:latin typeface="Chaparral Pro" pitchFamily="18" charset="0"/>
              </a:rPr>
              <a:t>3) </a:t>
            </a:r>
            <a:r>
              <a:rPr lang="cs-CZ" sz="9600" dirty="0" smtClean="0">
                <a:solidFill>
                  <a:srgbClr val="172983"/>
                </a:solidFill>
                <a:latin typeface="Chaparral Pro" pitchFamily="18" charset="0"/>
              </a:rPr>
              <a:t>Ucelený pohled personalizované medicíny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800" dirty="0" smtClean="0">
                <a:solidFill>
                  <a:srgbClr val="172983"/>
                </a:solidFill>
                <a:latin typeface="Chaparral Pro" pitchFamily="18" charset="0"/>
              </a:rPr>
              <a:t> </a:t>
            </a:r>
            <a:endParaRPr lang="cs-CZ" sz="6800" dirty="0" smtClean="0">
              <a:solidFill>
                <a:srgbClr val="172983"/>
              </a:solidFill>
              <a:latin typeface="Chaparral Pro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</p:txBody>
      </p:sp>
      <p:pic>
        <p:nvPicPr>
          <p:cNvPr id="18436" name="Obrázek 3" descr="logo_A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1803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Obrázek 4" descr="link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68425"/>
            <a:ext cx="835342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Obrázek 7" descr="delta_blu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916113"/>
            <a:ext cx="2786063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15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0" y="404813"/>
            <a:ext cx="9144000" cy="10652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  <a:ea typeface="+mj-ea"/>
                <a:cs typeface="+mj-cs"/>
              </a:rPr>
              <a:t>	Děkuji za pozornost</a:t>
            </a:r>
            <a:endParaRPr lang="cs-CZ" sz="3600" b="1" dirty="0">
              <a:solidFill>
                <a:srgbClr val="172983"/>
              </a:solidFill>
              <a:latin typeface="Chaparral Pro" pitchFamily="18" charset="0"/>
              <a:ea typeface="+mj-ea"/>
              <a:cs typeface="+mj-cs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395288" y="4076700"/>
            <a:ext cx="8280400" cy="2089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3200" dirty="0">
              <a:latin typeface="+mn-lt"/>
              <a:cs typeface="+mn-cs"/>
            </a:endParaRPr>
          </a:p>
        </p:txBody>
      </p:sp>
      <p:pic>
        <p:nvPicPr>
          <p:cNvPr id="19460" name="Obrázek 10" descr="sun_ri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92896"/>
            <a:ext cx="8353425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467544" y="5121275"/>
            <a:ext cx="4855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>
                <a:solidFill>
                  <a:srgbClr val="172983"/>
                </a:solidFill>
                <a:latin typeface="Chaparral Pro" pitchFamily="18" charset="0"/>
              </a:rPr>
              <a:t>Tomáš </a:t>
            </a:r>
            <a:r>
              <a:rPr lang="cs-CZ" sz="2400" dirty="0" err="1" smtClean="0">
                <a:solidFill>
                  <a:srgbClr val="172983"/>
                </a:solidFill>
                <a:latin typeface="Chaparral Pro" pitchFamily="18" charset="0"/>
              </a:rPr>
              <a:t>Bohrn</a:t>
            </a:r>
            <a:r>
              <a:rPr lang="cs-CZ" sz="2400" dirty="0" smtClean="0">
                <a:solidFill>
                  <a:srgbClr val="172983"/>
                </a:solidFill>
                <a:latin typeface="Chaparral Pro" pitchFamily="18" charset="0"/>
              </a:rPr>
              <a:t>, </a:t>
            </a:r>
            <a:r>
              <a:rPr lang="cs-CZ" sz="2400" dirty="0" err="1" smtClean="0">
                <a:solidFill>
                  <a:srgbClr val="172983"/>
                </a:solidFill>
                <a:latin typeface="Chaparral Pro" pitchFamily="18" charset="0"/>
              </a:rPr>
              <a:t>bohrn</a:t>
            </a:r>
            <a:r>
              <a:rPr lang="en-US" sz="2400" dirty="0" smtClean="0">
                <a:solidFill>
                  <a:srgbClr val="172983"/>
                </a:solidFill>
                <a:latin typeface="Chaparral Pro" pitchFamily="18" charset="0"/>
              </a:rPr>
              <a:t>@amsolutions.cz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z="3600" b="1" dirty="0" smtClean="0">
                <a:solidFill>
                  <a:srgbClr val="172983"/>
                </a:solidFill>
                <a:latin typeface="Chaparral Pro" pitchFamily="18" charset="0"/>
              </a:rPr>
              <a:t>Účel a cíl projektu</a:t>
            </a:r>
            <a:endParaRPr lang="cs-CZ" dirty="0" smtClean="0"/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395288" y="1989138"/>
            <a:ext cx="5616872" cy="33845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700" b="1" u="sng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Účel:</a:t>
            </a:r>
            <a:r>
              <a:rPr lang="cs-CZ" sz="1700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 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Výzkum a vývoj neinvazivního diagnostického systému pro včasnou detekci rizikových faktorů kardiovaskulárního systému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endParaRPr lang="cs-CZ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u="sng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Cíl:</a:t>
            </a: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 dosáhnout maximální klinickou výtěžnost z jednoho měření na bázi pletysmografie se specifickým zaměřením na kvalitu periferního prokrvení a základní vyhodnocení funkce sympatiku a parasympatiku</a:t>
            </a:r>
            <a:endParaRPr lang="cs-CZ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172983"/>
                </a:solidFill>
                <a:latin typeface="Chaparral Pro" pitchFamily="18" charset="0"/>
                <a:cs typeface="+mn-cs"/>
              </a:rPr>
              <a:t> </a:t>
            </a:r>
            <a:endParaRPr lang="cs-CZ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u="sng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Zaměření projektu: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Ambulantní specialisté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Nezdravotnický personál partnerů projektu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dirty="0" smtClean="0">
                <a:solidFill>
                  <a:srgbClr val="172983"/>
                </a:solidFill>
                <a:latin typeface="Chaparral Pro" pitchFamily="18" charset="0"/>
                <a:cs typeface="+mn-cs"/>
              </a:rPr>
              <a:t>Rodinná medicína</a:t>
            </a:r>
            <a:endParaRPr lang="cs-CZ" dirty="0">
              <a:solidFill>
                <a:srgbClr val="172983"/>
              </a:solidFill>
              <a:latin typeface="Chaparral Pro" pitchFamily="18" charset="0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200" dirty="0">
              <a:latin typeface="+mn-lt"/>
              <a:cs typeface="+mn-cs"/>
            </a:endParaRPr>
          </a:p>
        </p:txBody>
      </p:sp>
      <p:pic>
        <p:nvPicPr>
          <p:cNvPr id="21508" name="Obrázek 5" descr="tree_horiz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3" y="1844675"/>
            <a:ext cx="2400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</TotalTime>
  <Words>183</Words>
  <Application>Microsoft Office PowerPoint</Application>
  <PresentationFormat>Předvádění na obrazovce (4:3)</PresentationFormat>
  <Paragraphs>77</Paragraphs>
  <Slides>11</Slides>
  <Notes>2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0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sady Office</vt:lpstr>
      <vt:lpstr>Prezentace aplikace PowerPoint</vt:lpstr>
      <vt:lpstr>Agenda</vt:lpstr>
      <vt:lpstr>Zaměření</vt:lpstr>
      <vt:lpstr>Prezentace aplikace PowerPoint</vt:lpstr>
      <vt:lpstr>Prezentace aplikace PowerPoint</vt:lpstr>
      <vt:lpstr>Prezentace aplikace PowerPoint</vt:lpstr>
      <vt:lpstr>Prezentace aplikace PowerPoint</vt:lpstr>
      <vt:lpstr>Partneři </vt:lpstr>
      <vt:lpstr> Noví partneři jsou vítáni</vt:lpstr>
      <vt:lpstr>Prezentace aplikace PowerPoint</vt:lpstr>
      <vt:lpstr>Účel a cíl projektu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ondrej.krhutek</dc:creator>
  <cp:lastModifiedBy>Tomas Bohrn</cp:lastModifiedBy>
  <cp:revision>26</cp:revision>
  <dcterms:created xsi:type="dcterms:W3CDTF">2011-05-18T19:31:28Z</dcterms:created>
  <dcterms:modified xsi:type="dcterms:W3CDTF">2012-04-13T07:58:57Z</dcterms:modified>
</cp:coreProperties>
</file>