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375" r:id="rId2"/>
    <p:sldId id="393" r:id="rId3"/>
    <p:sldId id="395" r:id="rId4"/>
    <p:sldId id="397" r:id="rId5"/>
    <p:sldId id="398" r:id="rId6"/>
    <p:sldId id="399" r:id="rId7"/>
    <p:sldId id="400" r:id="rId8"/>
    <p:sldId id="401" r:id="rId9"/>
    <p:sldId id="396" r:id="rId10"/>
    <p:sldId id="394" r:id="rId11"/>
    <p:sldId id="403" r:id="rId12"/>
    <p:sldId id="405" r:id="rId13"/>
    <p:sldId id="402" r:id="rId14"/>
    <p:sldId id="406" r:id="rId15"/>
    <p:sldId id="407" r:id="rId16"/>
    <p:sldId id="408" r:id="rId17"/>
    <p:sldId id="391" r:id="rId18"/>
    <p:sldId id="373" r:id="rId19"/>
    <p:sldId id="390" r:id="rId20"/>
    <p:sldId id="352" r:id="rId21"/>
  </p:sldIdLst>
  <p:sldSz cx="9144000" cy="6858000" type="screen4x3"/>
  <p:notesSz cx="6858000" cy="9144000"/>
  <p:defaultTextStyle>
    <a:defPPr>
      <a:defRPr lang="cs-CZ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8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22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5B11F41A-09D4-4A5D-BD07-383562E8406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4219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31412DD6-FD41-40D8-A327-7760F4B1E31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2445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</p:grpSp>
      </p:grpSp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85850" y="1989138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42988" y="3860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cs-CZ"/>
              <a:t>Klepnutím lze upravit styl předlohy podnadpisů.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19888" y="404813"/>
            <a:ext cx="1890712" cy="5691187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042988" y="404813"/>
            <a:ext cx="5524500" cy="5691187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543800" cy="14319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066800" y="1981200"/>
            <a:ext cx="7543800" cy="4114800"/>
          </a:xfrm>
        </p:spPr>
        <p:txBody>
          <a:bodyPr/>
          <a:lstStyle/>
          <a:p>
            <a:pPr lvl="0"/>
            <a:endParaRPr lang="cs-CZ" noProof="0" smtClean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grpSp>
          <p:nvGrpSpPr>
            <p:cNvPr id="2055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</p:grpSp>
      </p:grpSp>
      <p:sp>
        <p:nvSpPr>
          <p:cNvPr id="205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404813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205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   Klepnutím lze upravit styly předlohy textu.</a:t>
            </a:r>
          </a:p>
          <a:p>
            <a:pPr lvl="1"/>
            <a:r>
              <a:rPr lang="cs-CZ" smtClean="0"/>
              <a:t>   Druhá úroveň</a:t>
            </a:r>
          </a:p>
          <a:p>
            <a:pPr lvl="2"/>
            <a:r>
              <a:rPr lang="cs-CZ" smtClean="0"/>
              <a:t>   Třetí úroveň</a:t>
            </a:r>
          </a:p>
          <a:p>
            <a:pPr lvl="3"/>
            <a:r>
              <a:rPr lang="cs-CZ" smtClean="0"/>
              <a:t>   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CC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CC0066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CC0066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CC0066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CC0066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CC0066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CC0066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CC0066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CC0066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66"/>
        </a:buClr>
        <a:buSzPct val="75000"/>
        <a:buFont typeface="Wingdings" pitchFamily="2" charset="2"/>
        <a:buChar char="Ø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75000"/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evnivaramu.ee/" TargetMode="External"/><Relationship Id="rId7" Type="http://schemas.openxmlformats.org/officeDocument/2006/relationships/hyperlink" Target="http://www.biobanks.eu/" TargetMode="External"/><Relationship Id="rId2" Type="http://schemas.openxmlformats.org/officeDocument/2006/relationships/hyperlink" Target="http://www.decod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kbiobank.ac.uk/" TargetMode="External"/><Relationship Id="rId5" Type="http://schemas.openxmlformats.org/officeDocument/2006/relationships/hyperlink" Target="http://www.ki.se/kiBiobank" TargetMode="External"/><Relationship Id="rId4" Type="http://schemas.openxmlformats.org/officeDocument/2006/relationships/hyperlink" Target="http://www.genomecentr.howard.edu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TC_logotyp_zakladni_rgb_en.tif"/>
          <p:cNvPicPr>
            <a:picLocks noChangeAspect="1"/>
          </p:cNvPicPr>
          <p:nvPr/>
        </p:nvPicPr>
        <p:blipFill>
          <a:blip cstate="print"/>
          <a:stretch>
            <a:fillRect/>
          </a:stretch>
        </p:blipFill>
        <p:spPr>
          <a:xfrm>
            <a:off x="107504" y="4428129"/>
            <a:ext cx="2326298" cy="1377135"/>
          </a:xfrm>
          <a:prstGeom prst="rect">
            <a:avLst/>
          </a:prstGeom>
        </p:spPr>
      </p:pic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1368151"/>
          </a:xfrm>
        </p:spPr>
        <p:txBody>
          <a:bodyPr>
            <a:noAutofit/>
          </a:bodyPr>
          <a:lstStyle/>
          <a:p>
            <a:pPr algn="ctr"/>
            <a:r>
              <a:rPr lang="cs-CZ" sz="3600" b="1" dirty="0" smtClean="0">
                <a:latin typeface="+mj-lt"/>
              </a:rPr>
              <a:t/>
            </a:r>
            <a:br>
              <a:rPr lang="cs-CZ" sz="3600" b="1" dirty="0" smtClean="0">
                <a:latin typeface="+mj-lt"/>
              </a:rPr>
            </a:br>
            <a:r>
              <a:rPr lang="cs-CZ" sz="3600" b="1" dirty="0" smtClean="0">
                <a:latin typeface="+mj-lt"/>
              </a:rPr>
              <a:t/>
            </a:r>
            <a:br>
              <a:rPr lang="cs-CZ" sz="3600" b="1" dirty="0" smtClean="0">
                <a:latin typeface="+mj-lt"/>
              </a:rPr>
            </a:br>
            <a:r>
              <a:rPr lang="cs-CZ" sz="3600" b="1" dirty="0" smtClean="0">
                <a:latin typeface="+mj-lt"/>
              </a:rPr>
              <a:t/>
            </a:r>
            <a:br>
              <a:rPr lang="cs-CZ" sz="3600" b="1" dirty="0" smtClean="0">
                <a:latin typeface="+mj-lt"/>
              </a:rPr>
            </a:br>
            <a:r>
              <a:rPr lang="cs-CZ" sz="3600" b="1" dirty="0" smtClean="0">
                <a:latin typeface="+mj-lt"/>
              </a:rPr>
              <a:t/>
            </a:r>
            <a:br>
              <a:rPr lang="cs-CZ" sz="3600" b="1" dirty="0" smtClean="0">
                <a:latin typeface="+mj-lt"/>
              </a:rPr>
            </a:br>
            <a:endParaRPr lang="cs-CZ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0" y="2060848"/>
            <a:ext cx="9144000" cy="3960440"/>
          </a:xfrm>
        </p:spPr>
        <p:txBody>
          <a:bodyPr>
            <a:normAutofit/>
          </a:bodyPr>
          <a:lstStyle/>
          <a:p>
            <a:r>
              <a:rPr lang="en-US" sz="2000" dirty="0" smtClean="0">
                <a:effectLst>
                  <a:outerShdw blurRad="50800" dist="38100" dir="13500000" algn="br" rotWithShape="0">
                    <a:srgbClr val="FFFF00">
                      <a:alpha val="40000"/>
                    </a:srgbClr>
                  </a:outerShdw>
                </a:effectLst>
                <a:latin typeface="+mj-lt"/>
              </a:rPr>
              <a:t> </a:t>
            </a:r>
            <a:endParaRPr lang="cs-CZ" sz="2000" dirty="0" smtClean="0">
              <a:effectLst>
                <a:outerShdw blurRad="50800" dist="38100" dir="13500000" algn="br" rotWithShape="0">
                  <a:srgbClr val="FFFF00">
                    <a:alpha val="40000"/>
                  </a:srgbClr>
                </a:outerShdw>
              </a:effectLst>
              <a:latin typeface="+mj-lt"/>
            </a:endParaRPr>
          </a:p>
          <a:p>
            <a:r>
              <a:rPr lang="en-US" sz="4000" dirty="0" smtClean="0">
                <a:latin typeface="+mj-lt"/>
              </a:rPr>
              <a:t>O</a:t>
            </a:r>
            <a:r>
              <a:rPr lang="cs-CZ" sz="4000" dirty="0" smtClean="0">
                <a:latin typeface="+mj-lt"/>
              </a:rPr>
              <a:t>. </a:t>
            </a:r>
            <a:r>
              <a:rPr lang="en-US" sz="4000" dirty="0" smtClean="0">
                <a:latin typeface="+mj-lt"/>
              </a:rPr>
              <a:t>Topol</a:t>
            </a:r>
            <a:r>
              <a:rPr lang="cs-CZ" sz="4000" dirty="0" smtClean="0">
                <a:latin typeface="+mj-lt"/>
              </a:rPr>
              <a:t>č</a:t>
            </a:r>
            <a:r>
              <a:rPr lang="en-US" sz="4000" dirty="0" smtClean="0">
                <a:latin typeface="+mj-lt"/>
              </a:rPr>
              <a:t>an</a:t>
            </a:r>
            <a:r>
              <a:rPr lang="en-US" sz="4000" baseline="30000" dirty="0" smtClean="0">
                <a:latin typeface="+mj-lt"/>
              </a:rPr>
              <a:t>1</a:t>
            </a:r>
            <a:r>
              <a:rPr lang="en-US" sz="4000" dirty="0" smtClean="0">
                <a:latin typeface="+mj-lt"/>
              </a:rPr>
              <a:t>, J.</a:t>
            </a:r>
            <a:r>
              <a:rPr lang="cs-CZ" sz="4000" dirty="0" smtClean="0">
                <a:latin typeface="+mj-lt"/>
              </a:rPr>
              <a:t> </a:t>
            </a:r>
            <a:r>
              <a:rPr lang="en-US" sz="4000" dirty="0" smtClean="0">
                <a:latin typeface="+mj-lt"/>
              </a:rPr>
              <a:t>Kinkorov</a:t>
            </a:r>
            <a:r>
              <a:rPr lang="cs-CZ" sz="4000" dirty="0" smtClean="0">
                <a:latin typeface="+mj-lt"/>
              </a:rPr>
              <a:t>á</a:t>
            </a:r>
            <a:r>
              <a:rPr lang="en-US" sz="4000" dirty="0" smtClean="0">
                <a:latin typeface="+mj-lt"/>
              </a:rPr>
              <a:t> </a:t>
            </a:r>
            <a:r>
              <a:rPr lang="en-US" sz="4000" b="1" baseline="30000" dirty="0" smtClean="0">
                <a:latin typeface="+mj-lt"/>
              </a:rPr>
              <a:t>2</a:t>
            </a:r>
          </a:p>
          <a:p>
            <a:pPr marL="2419350" indent="-712788" algn="l"/>
            <a:r>
              <a:rPr lang="en-US" sz="2800" baseline="30000" dirty="0" smtClean="0">
                <a:latin typeface="+mj-lt"/>
              </a:rPr>
              <a:t>1</a:t>
            </a:r>
            <a:r>
              <a:rPr lang="cs-CZ" sz="2800" baseline="30000" dirty="0" smtClean="0">
                <a:latin typeface="+mj-lt"/>
              </a:rPr>
              <a:t> </a:t>
            </a:r>
            <a:r>
              <a:rPr lang="cs-CZ" sz="2800" dirty="0" smtClean="0">
                <a:latin typeface="+mj-lt"/>
              </a:rPr>
              <a:t>Lékařská</a:t>
            </a:r>
            <a:r>
              <a:rPr lang="en-US" sz="2800" dirty="0" smtClean="0">
                <a:latin typeface="+mj-lt"/>
              </a:rPr>
              <a:t> </a:t>
            </a:r>
            <a:r>
              <a:rPr lang="cs-CZ" sz="2800" dirty="0" smtClean="0">
                <a:latin typeface="+mj-lt"/>
              </a:rPr>
              <a:t>f</a:t>
            </a:r>
            <a:r>
              <a:rPr lang="en-US" sz="2800" dirty="0" smtClean="0">
                <a:latin typeface="+mj-lt"/>
              </a:rPr>
              <a:t>a</a:t>
            </a:r>
            <a:r>
              <a:rPr lang="cs-CZ" sz="2800" dirty="0" smtClean="0">
                <a:latin typeface="+mj-lt"/>
              </a:rPr>
              <a:t>k</a:t>
            </a:r>
            <a:r>
              <a:rPr lang="en-US" sz="2800" dirty="0" smtClean="0">
                <a:latin typeface="+mj-lt"/>
              </a:rPr>
              <a:t>ult</a:t>
            </a:r>
            <a:r>
              <a:rPr lang="cs-CZ" sz="2800" dirty="0" smtClean="0">
                <a:latin typeface="+mj-lt"/>
              </a:rPr>
              <a:t>a</a:t>
            </a:r>
            <a:r>
              <a:rPr lang="en-US" sz="2800" dirty="0" smtClean="0">
                <a:latin typeface="+mj-lt"/>
              </a:rPr>
              <a:t> </a:t>
            </a:r>
            <a:r>
              <a:rPr lang="cs-CZ" sz="2800" dirty="0" smtClean="0">
                <a:latin typeface="+mj-lt"/>
              </a:rPr>
              <a:t>UK </a:t>
            </a:r>
            <a:r>
              <a:rPr lang="en-US" sz="2800" dirty="0" smtClean="0">
                <a:latin typeface="+mj-lt"/>
              </a:rPr>
              <a:t>Pl</a:t>
            </a:r>
            <a:r>
              <a:rPr lang="cs-CZ" sz="2800" dirty="0" err="1" smtClean="0">
                <a:latin typeface="+mj-lt"/>
              </a:rPr>
              <a:t>zeň</a:t>
            </a:r>
            <a:r>
              <a:rPr lang="en-US" sz="2800" dirty="0" smtClean="0">
                <a:latin typeface="+mj-lt"/>
              </a:rPr>
              <a:t> a F</a:t>
            </a:r>
            <a:r>
              <a:rPr lang="cs-CZ" sz="2800" dirty="0" smtClean="0">
                <a:latin typeface="+mj-lt"/>
              </a:rPr>
              <a:t>N </a:t>
            </a:r>
            <a:r>
              <a:rPr lang="en-US" sz="2800" dirty="0" smtClean="0">
                <a:latin typeface="+mj-lt"/>
              </a:rPr>
              <a:t>Pl</a:t>
            </a:r>
            <a:r>
              <a:rPr lang="cs-CZ" sz="2800" dirty="0" err="1" smtClean="0">
                <a:latin typeface="+mj-lt"/>
              </a:rPr>
              <a:t>zeň</a:t>
            </a:r>
            <a:r>
              <a:rPr lang="en-US" sz="2800" dirty="0" smtClean="0">
                <a:latin typeface="+mj-lt"/>
              </a:rPr>
              <a:t>, </a:t>
            </a:r>
          </a:p>
          <a:p>
            <a:pPr marL="2419350" indent="-712788" algn="l"/>
            <a:r>
              <a:rPr lang="en-US" sz="2800" baseline="30000" dirty="0" smtClean="0">
                <a:latin typeface="+mj-lt"/>
              </a:rPr>
              <a:t>2 </a:t>
            </a:r>
            <a:r>
              <a:rPr lang="en-US" sz="2800" dirty="0" smtClean="0">
                <a:latin typeface="+mj-lt"/>
              </a:rPr>
              <a:t>Technolo</a:t>
            </a:r>
            <a:r>
              <a:rPr lang="cs-CZ" sz="2800" dirty="0" err="1" smtClean="0">
                <a:latin typeface="+mj-lt"/>
              </a:rPr>
              <a:t>gické</a:t>
            </a:r>
            <a:r>
              <a:rPr lang="en-US" sz="2800" dirty="0" smtClean="0">
                <a:latin typeface="+mj-lt"/>
              </a:rPr>
              <a:t> </a:t>
            </a:r>
            <a:r>
              <a:rPr lang="cs-CZ" sz="2800" dirty="0" smtClean="0">
                <a:latin typeface="+mj-lt"/>
              </a:rPr>
              <a:t>c</a:t>
            </a:r>
            <a:r>
              <a:rPr lang="en-US" sz="2800" dirty="0" smtClean="0">
                <a:latin typeface="+mj-lt"/>
              </a:rPr>
              <a:t>entr</a:t>
            </a:r>
            <a:r>
              <a:rPr lang="cs-CZ" sz="2800" dirty="0" smtClean="0">
                <a:latin typeface="+mj-lt"/>
              </a:rPr>
              <a:t>um</a:t>
            </a:r>
            <a:r>
              <a:rPr lang="en-US" sz="2800" dirty="0" smtClean="0">
                <a:latin typeface="+mj-lt"/>
              </a:rPr>
              <a:t>, </a:t>
            </a:r>
            <a:r>
              <a:rPr lang="cs-CZ" sz="2800" dirty="0" smtClean="0">
                <a:latin typeface="+mj-lt"/>
              </a:rPr>
              <a:t>AV ČR Praha</a:t>
            </a:r>
            <a:endParaRPr lang="en-US" sz="2800" dirty="0" smtClean="0">
              <a:latin typeface="+mj-lt"/>
            </a:endParaRPr>
          </a:p>
          <a:p>
            <a:pPr marL="2419350" indent="-712788" algn="l"/>
            <a:r>
              <a:rPr lang="en-US" sz="2800" baseline="30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/>
            </a:r>
            <a:br>
              <a:rPr lang="en-US" dirty="0" smtClean="0">
                <a:latin typeface="+mj-lt"/>
              </a:rPr>
            </a:br>
            <a:endParaRPr lang="cs-CZ" dirty="0" smtClean="0">
              <a:latin typeface="+mj-lt"/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712968" cy="772195"/>
          </a:xfrm>
          <a:prstGeom prst="rect">
            <a:avLst/>
          </a:prstGeom>
        </p:spPr>
        <p:txBody>
          <a:bodyPr/>
          <a:lstStyle/>
          <a:p>
            <a:r>
              <a:rPr lang="en-US" b="1" i="1" dirty="0" smtClean="0"/>
              <a:t>Spo</a:t>
            </a:r>
            <a:r>
              <a:rPr lang="cs-CZ" b="1" i="1" dirty="0" err="1" smtClean="0"/>
              <a:t>nzorováno</a:t>
            </a:r>
            <a:r>
              <a:rPr lang="cs-CZ" b="1" i="1" dirty="0" smtClean="0"/>
              <a:t>  </a:t>
            </a:r>
            <a:r>
              <a:rPr lang="cs-CZ" i="1" dirty="0" smtClean="0"/>
              <a:t>z</a:t>
            </a:r>
            <a:r>
              <a:rPr lang="en-US" b="1" i="1" dirty="0" smtClean="0"/>
              <a:t> proje</a:t>
            </a:r>
            <a:r>
              <a:rPr lang="cs-CZ" b="1" i="1" dirty="0" err="1" smtClean="0"/>
              <a:t>kt</a:t>
            </a:r>
            <a:r>
              <a:rPr lang="en-US" b="1" i="1" dirty="0" smtClean="0"/>
              <a:t> </a:t>
            </a:r>
            <a:r>
              <a:rPr lang="cs-CZ" b="1" i="1" dirty="0" smtClean="0"/>
              <a:t>ů</a:t>
            </a:r>
            <a:r>
              <a:rPr lang="en-US" b="1" i="1" dirty="0" smtClean="0"/>
              <a:t>:</a:t>
            </a:r>
            <a:br>
              <a:rPr lang="en-US" b="1" i="1" dirty="0" smtClean="0"/>
            </a:br>
            <a:r>
              <a:rPr lang="en-US" b="1" i="1" dirty="0" smtClean="0"/>
              <a:t>CZ.1.07/2.3.00/20.0040, </a:t>
            </a:r>
            <a:r>
              <a:rPr lang="cs-CZ" b="1" i="1" dirty="0" smtClean="0"/>
              <a:t> </a:t>
            </a:r>
            <a:r>
              <a:rPr lang="en-US" b="1" i="1" dirty="0" smtClean="0"/>
              <a:t>CZ.1.07/2.3.00/09.0142 </a:t>
            </a:r>
            <a:endParaRPr lang="en-US" b="1" i="1" dirty="0"/>
          </a:p>
        </p:txBody>
      </p:sp>
      <p:pic>
        <p:nvPicPr>
          <p:cNvPr id="6" name="Obrázek 5" descr="Logo UK.jpg"/>
          <p:cNvPicPr>
            <a:picLocks noChangeAspect="1"/>
          </p:cNvPicPr>
          <p:nvPr/>
        </p:nvPicPr>
        <p:blipFill>
          <a:blip cstate="print"/>
          <a:stretch>
            <a:fillRect/>
          </a:stretch>
        </p:blipFill>
        <p:spPr>
          <a:xfrm>
            <a:off x="7052146" y="4293096"/>
            <a:ext cx="1552302" cy="1525538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>
          <a:xfrm>
            <a:off x="179512" y="0"/>
            <a:ext cx="8964488" cy="2123658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endParaRPr lang="cs-CZ" sz="3600" dirty="0" smtClean="0">
              <a:solidFill>
                <a:srgbClr val="FFFF00"/>
              </a:solidFill>
            </a:endParaRPr>
          </a:p>
          <a:p>
            <a:r>
              <a:rPr lang="en-US" sz="4800" dirty="0" smtClean="0">
                <a:solidFill>
                  <a:srgbClr val="FFFF00"/>
                </a:solidFill>
              </a:rPr>
              <a:t>Personaliz</a:t>
            </a:r>
            <a:r>
              <a:rPr lang="cs-CZ" sz="4800" dirty="0" err="1" smtClean="0">
                <a:solidFill>
                  <a:srgbClr val="FFFF00"/>
                </a:solidFill>
              </a:rPr>
              <a:t>ovaná</a:t>
            </a:r>
            <a:r>
              <a:rPr lang="cs-CZ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cs-CZ" sz="4800" dirty="0" smtClean="0">
                <a:solidFill>
                  <a:srgbClr val="FFFF00"/>
                </a:solidFill>
              </a:rPr>
              <a:t>m</a:t>
            </a:r>
            <a:r>
              <a:rPr lang="en-US" sz="4800" dirty="0" smtClean="0">
                <a:solidFill>
                  <a:srgbClr val="FFFF00"/>
                </a:solidFill>
              </a:rPr>
              <a:t>edic</a:t>
            </a:r>
            <a:r>
              <a:rPr lang="cs-CZ" sz="4800" dirty="0" smtClean="0">
                <a:solidFill>
                  <a:srgbClr val="FFFF00"/>
                </a:solidFill>
              </a:rPr>
              <a:t>í</a:t>
            </a:r>
            <a:r>
              <a:rPr lang="en-US" sz="4800" dirty="0" smtClean="0">
                <a:solidFill>
                  <a:srgbClr val="FFFF00"/>
                </a:solidFill>
              </a:rPr>
              <a:t>n</a:t>
            </a:r>
            <a:r>
              <a:rPr lang="cs-CZ" sz="4800" dirty="0" smtClean="0">
                <a:solidFill>
                  <a:srgbClr val="FFFF00"/>
                </a:solidFill>
              </a:rPr>
              <a:t>a</a:t>
            </a:r>
            <a:r>
              <a:rPr lang="en-US" sz="4800" dirty="0" smtClean="0">
                <a:solidFill>
                  <a:srgbClr val="FFFF00"/>
                </a:solidFill>
              </a:rPr>
              <a:t/>
            </a:r>
            <a:br>
              <a:rPr lang="en-US" sz="4800" dirty="0" smtClean="0">
                <a:solidFill>
                  <a:srgbClr val="FFFF00"/>
                </a:solidFill>
              </a:rPr>
            </a:br>
            <a:endParaRPr lang="cs-CZ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543800" cy="719931"/>
          </a:xfrm>
        </p:spPr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Osnova přednášky - 1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328592"/>
          </a:xfrm>
        </p:spPr>
        <p:txBody>
          <a:bodyPr>
            <a:normAutofit/>
          </a:bodyPr>
          <a:lstStyle/>
          <a:p>
            <a:r>
              <a:rPr lang="cs-CZ" sz="2800" dirty="0" smtClean="0"/>
              <a:t>Historický vývoj  personalizované medicíny</a:t>
            </a:r>
          </a:p>
          <a:p>
            <a:endParaRPr lang="cs-CZ" sz="2000" dirty="0" smtClean="0"/>
          </a:p>
          <a:p>
            <a:r>
              <a:rPr lang="cs-CZ" sz="2800" dirty="0" smtClean="0"/>
              <a:t>Termíny  charakterizující  personalizovanou medicínu</a:t>
            </a:r>
          </a:p>
          <a:p>
            <a:endParaRPr lang="cs-CZ" sz="2000" dirty="0" smtClean="0"/>
          </a:p>
          <a:p>
            <a:r>
              <a:rPr lang="cs-CZ" sz="2800" dirty="0" smtClean="0"/>
              <a:t>Definice  personalizované medicíny</a:t>
            </a:r>
          </a:p>
          <a:p>
            <a:endParaRPr lang="cs-CZ" sz="2000" dirty="0" smtClean="0"/>
          </a:p>
          <a:p>
            <a:r>
              <a:rPr lang="cs-CZ" sz="2800" dirty="0" smtClean="0"/>
              <a:t>Molekulární diagnostika  a  personalizovaná medicína</a:t>
            </a:r>
          </a:p>
          <a:p>
            <a:endParaRPr lang="cs-CZ" sz="2000" dirty="0" smtClean="0"/>
          </a:p>
          <a:p>
            <a:r>
              <a:rPr lang="cs-CZ" sz="2800" dirty="0" smtClean="0"/>
              <a:t>Biomarkery a  personalizovaná medicína</a:t>
            </a:r>
          </a:p>
          <a:p>
            <a:endParaRPr lang="cs-CZ" sz="2000" dirty="0" smtClean="0"/>
          </a:p>
          <a:p>
            <a:r>
              <a:rPr lang="cs-CZ" sz="2800" dirty="0" smtClean="0"/>
              <a:t>Personalizovaná  biologická léčba</a:t>
            </a:r>
          </a:p>
          <a:p>
            <a:endParaRPr lang="cs-CZ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Osnova přednášky - 2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916832"/>
            <a:ext cx="8496944" cy="4824536"/>
          </a:xfrm>
        </p:spPr>
        <p:txBody>
          <a:bodyPr>
            <a:normAutofit/>
          </a:bodyPr>
          <a:lstStyle/>
          <a:p>
            <a:r>
              <a:rPr lang="cs-CZ" dirty="0" smtClean="0"/>
              <a:t>Vývoj a význam  personalizované medicíny</a:t>
            </a:r>
          </a:p>
          <a:p>
            <a:endParaRPr lang="cs-CZ" dirty="0" smtClean="0"/>
          </a:p>
          <a:p>
            <a:r>
              <a:rPr lang="cs-CZ" dirty="0" smtClean="0"/>
              <a:t>Etické a regulační aspekty personalizované medicíny</a:t>
            </a:r>
          </a:p>
          <a:p>
            <a:endParaRPr lang="cs-CZ" dirty="0" smtClean="0"/>
          </a:p>
          <a:p>
            <a:r>
              <a:rPr lang="cs-CZ" dirty="0" smtClean="0"/>
              <a:t>Ekonomika  personalizované medicíny</a:t>
            </a:r>
          </a:p>
          <a:p>
            <a:pPr>
              <a:buNone/>
            </a:pPr>
            <a:r>
              <a:rPr lang="cs-CZ" dirty="0" smtClean="0"/>
              <a:t> </a:t>
            </a:r>
          </a:p>
          <a:p>
            <a:r>
              <a:rPr lang="cs-CZ" dirty="0" smtClean="0"/>
              <a:t>Budoucnost  personalizované medicíny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813"/>
            <a:ext cx="8964488" cy="143192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 smtClean="0">
                <a:solidFill>
                  <a:srgbClr val="FFFF00"/>
                </a:solidFill>
              </a:rPr>
              <a:t>Historický vývoj personalizované medicíny</a:t>
            </a:r>
            <a:br>
              <a:rPr lang="cs-CZ" sz="3600" dirty="0" smtClean="0">
                <a:solidFill>
                  <a:srgbClr val="FFFF00"/>
                </a:solidFill>
              </a:rPr>
            </a:br>
            <a:r>
              <a:rPr lang="cs-CZ" dirty="0" smtClean="0">
                <a:solidFill>
                  <a:srgbClr val="FFFF00"/>
                </a:solidFill>
              </a:rPr>
              <a:t>Genetika 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800" dirty="0" smtClean="0"/>
              <a:t>1900–1950 Vědecký výzkum v genetice a farmakologii </a:t>
            </a:r>
          </a:p>
          <a:p>
            <a:pPr>
              <a:buNone/>
            </a:pPr>
            <a:r>
              <a:rPr lang="cs-CZ" sz="2800" dirty="0"/>
              <a:t> </a:t>
            </a:r>
            <a:r>
              <a:rPr lang="cs-CZ" sz="2800" dirty="0" smtClean="0"/>
              <a:t>                Vývoj znalostí o receptorech </a:t>
            </a:r>
          </a:p>
          <a:p>
            <a:pPr>
              <a:buNone/>
            </a:pPr>
            <a:r>
              <a:rPr lang="cs-CZ" sz="2800" dirty="0" smtClean="0"/>
              <a:t>1908  </a:t>
            </a:r>
            <a:r>
              <a:rPr lang="cs-CZ" sz="2800" dirty="0" err="1" smtClean="0"/>
              <a:t>Johannsen</a:t>
            </a:r>
            <a:r>
              <a:rPr lang="cs-CZ" sz="2800" dirty="0" smtClean="0"/>
              <a:t> – genotype x fenotype</a:t>
            </a:r>
          </a:p>
          <a:p>
            <a:pPr>
              <a:buNone/>
            </a:pPr>
            <a:r>
              <a:rPr lang="cs-CZ" sz="2800" dirty="0" smtClean="0"/>
              <a:t>1931  </a:t>
            </a:r>
            <a:r>
              <a:rPr lang="cs-CZ" sz="2800" dirty="0" err="1" smtClean="0"/>
              <a:t>Garrod</a:t>
            </a:r>
            <a:r>
              <a:rPr lang="cs-CZ" sz="2800" dirty="0" smtClean="0"/>
              <a:t>  - individuální  rozdíly v odpovědi na </a:t>
            </a:r>
          </a:p>
          <a:p>
            <a:pPr>
              <a:buNone/>
            </a:pPr>
            <a:r>
              <a:rPr lang="cs-CZ" sz="2800" dirty="0" smtClean="0"/>
              <a:t>                       léčbu jsou důsledkem rozdílné </a:t>
            </a:r>
          </a:p>
          <a:p>
            <a:pPr>
              <a:buNone/>
            </a:pPr>
            <a:r>
              <a:rPr lang="cs-CZ" sz="2800" dirty="0" smtClean="0"/>
              <a:t>                       genetické výbavy individua</a:t>
            </a:r>
          </a:p>
          <a:p>
            <a:pPr>
              <a:buNone/>
            </a:pPr>
            <a:r>
              <a:rPr lang="cs-CZ" sz="2800" dirty="0" smtClean="0"/>
              <a:t>1953 – </a:t>
            </a:r>
            <a:r>
              <a:rPr lang="cs-CZ" sz="2800" dirty="0" err="1" smtClean="0"/>
              <a:t>Watson</a:t>
            </a:r>
            <a:r>
              <a:rPr lang="cs-CZ" sz="2800" dirty="0" smtClean="0"/>
              <a:t>  </a:t>
            </a:r>
            <a:r>
              <a:rPr lang="cs-CZ" sz="2800" dirty="0" err="1" smtClean="0"/>
              <a:t>and</a:t>
            </a:r>
            <a:r>
              <a:rPr lang="cs-CZ" sz="2800" dirty="0" smtClean="0"/>
              <a:t> </a:t>
            </a:r>
            <a:r>
              <a:rPr lang="cs-CZ" sz="2800" dirty="0" err="1" smtClean="0"/>
              <a:t>Crick</a:t>
            </a:r>
            <a:r>
              <a:rPr lang="cs-CZ" sz="2800" dirty="0" smtClean="0"/>
              <a:t>  </a:t>
            </a:r>
            <a:r>
              <a:rPr lang="cs-CZ" sz="2800" dirty="0" err="1" smtClean="0"/>
              <a:t>Indentifikace</a:t>
            </a:r>
            <a:r>
              <a:rPr lang="cs-CZ" sz="2800" dirty="0" smtClean="0"/>
              <a:t> struktury </a:t>
            </a:r>
          </a:p>
          <a:p>
            <a:pPr>
              <a:buNone/>
            </a:pPr>
            <a:r>
              <a:rPr lang="cs-CZ" sz="2800" dirty="0" smtClean="0"/>
              <a:t>                                      DNA dvojitá </a:t>
            </a:r>
            <a:r>
              <a:rPr lang="cs-CZ" sz="2800" dirty="0" err="1" smtClean="0"/>
              <a:t>šroubovnice</a:t>
            </a:r>
            <a:r>
              <a:rPr lang="cs-CZ" sz="2800" dirty="0" smtClean="0"/>
              <a:t> </a:t>
            </a:r>
          </a:p>
          <a:p>
            <a:pPr>
              <a:buNone/>
            </a:pPr>
            <a:r>
              <a:rPr lang="cs-CZ" sz="2800" dirty="0" smtClean="0"/>
              <a:t>1957- </a:t>
            </a:r>
            <a:r>
              <a:rPr lang="cs-CZ" sz="2800" dirty="0" err="1" smtClean="0"/>
              <a:t>Berson</a:t>
            </a:r>
            <a:r>
              <a:rPr lang="cs-CZ" sz="2800" dirty="0" smtClean="0"/>
              <a:t> a </a:t>
            </a:r>
            <a:r>
              <a:rPr lang="cs-CZ" sz="2800" dirty="0" err="1" smtClean="0"/>
              <a:t>Yellow</a:t>
            </a:r>
            <a:r>
              <a:rPr lang="cs-CZ" sz="2800" dirty="0" smtClean="0"/>
              <a:t> –  Objev </a:t>
            </a:r>
            <a:r>
              <a:rPr lang="cs-CZ" sz="2800" dirty="0" err="1" smtClean="0"/>
              <a:t>radioimunonoanalýzy</a:t>
            </a:r>
            <a:endParaRPr lang="cs-CZ" sz="2800" dirty="0" smtClean="0"/>
          </a:p>
          <a:p>
            <a:pPr>
              <a:buNone/>
            </a:pPr>
            <a:endParaRPr lang="cs-CZ" sz="2800" dirty="0" smtClean="0"/>
          </a:p>
          <a:p>
            <a:endParaRPr lang="cs-CZ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 smtClean="0">
                <a:solidFill>
                  <a:srgbClr val="FFFF00"/>
                </a:solidFill>
              </a:rPr>
              <a:t>Historický vývoj personalizované medicíny</a:t>
            </a:r>
            <a:r>
              <a:rPr lang="cs-CZ" dirty="0" smtClean="0">
                <a:solidFill>
                  <a:srgbClr val="FFFF00"/>
                </a:solidFill>
              </a:rPr>
              <a:t/>
            </a:r>
            <a:br>
              <a:rPr lang="cs-CZ" dirty="0" smtClean="0">
                <a:solidFill>
                  <a:srgbClr val="FFFF00"/>
                </a:solidFill>
              </a:rPr>
            </a:br>
            <a:r>
              <a:rPr lang="cs-CZ" dirty="0" err="1" smtClean="0">
                <a:solidFill>
                  <a:srgbClr val="FFFF00"/>
                </a:solidFill>
              </a:rPr>
              <a:t>Farmakogenetika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6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dirty="0" smtClean="0"/>
              <a:t>1956 </a:t>
            </a:r>
            <a:r>
              <a:rPr lang="cs-CZ" sz="2400" dirty="0" err="1" smtClean="0"/>
              <a:t>Kalow</a:t>
            </a:r>
            <a:r>
              <a:rPr lang="cs-CZ" sz="2400" dirty="0" smtClean="0"/>
              <a:t>, </a:t>
            </a:r>
            <a:r>
              <a:rPr lang="cs-CZ" sz="2400" dirty="0" err="1" smtClean="0"/>
              <a:t>Motulsky</a:t>
            </a:r>
            <a:r>
              <a:rPr lang="cs-CZ" sz="2400" dirty="0" smtClean="0"/>
              <a:t> vytvořili koncepci </a:t>
            </a:r>
            <a:r>
              <a:rPr lang="cs-CZ" sz="2400" dirty="0" err="1" smtClean="0"/>
              <a:t>farmakogenetiky</a:t>
            </a:r>
            <a:r>
              <a:rPr lang="cs-CZ" sz="2400" dirty="0" smtClean="0"/>
              <a:t>:</a:t>
            </a:r>
          </a:p>
          <a:p>
            <a:pPr>
              <a:buNone/>
            </a:pPr>
            <a:r>
              <a:rPr lang="cs-CZ" sz="2400" dirty="0" smtClean="0"/>
              <a:t>                                 prokázali, že vedlejší účinky léku </a:t>
            </a:r>
          </a:p>
          <a:p>
            <a:pPr>
              <a:buNone/>
            </a:pPr>
            <a:r>
              <a:rPr lang="cs-CZ" sz="2400" dirty="0" smtClean="0"/>
              <a:t>                                 jsou způsobeny geneticky podmíněnou  </a:t>
            </a:r>
          </a:p>
          <a:p>
            <a:pPr>
              <a:buNone/>
            </a:pPr>
            <a:r>
              <a:rPr lang="cs-CZ" sz="2400" dirty="0" smtClean="0"/>
              <a:t>                                 změnou enzymatické  aktivity  </a:t>
            </a:r>
          </a:p>
          <a:p>
            <a:pPr>
              <a:buNone/>
            </a:pPr>
            <a:r>
              <a:rPr lang="cs-CZ" sz="2400" dirty="0" smtClean="0"/>
              <a:t>1959 Vogel   </a:t>
            </a:r>
            <a:r>
              <a:rPr lang="cs-CZ" sz="2400" dirty="0" err="1" smtClean="0"/>
              <a:t>Defininice</a:t>
            </a:r>
            <a:r>
              <a:rPr lang="cs-CZ" sz="2400" dirty="0" smtClean="0"/>
              <a:t>  speciálního oboru </a:t>
            </a:r>
            <a:r>
              <a:rPr lang="cs-CZ" sz="2400" dirty="0" err="1" smtClean="0"/>
              <a:t>farmakogenetiky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1962 </a:t>
            </a:r>
            <a:r>
              <a:rPr lang="cs-CZ" sz="2400" dirty="0" err="1" smtClean="0"/>
              <a:t>Kalow</a:t>
            </a:r>
            <a:r>
              <a:rPr lang="cs-CZ" sz="2400" dirty="0" smtClean="0"/>
              <a:t>  První  monografie o </a:t>
            </a:r>
            <a:r>
              <a:rPr lang="cs-CZ" sz="2400" dirty="0" err="1" smtClean="0"/>
              <a:t>farmakogenetice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1968 </a:t>
            </a:r>
            <a:r>
              <a:rPr lang="cs-CZ" sz="2400" dirty="0" err="1" smtClean="0"/>
              <a:t>Junger</a:t>
            </a:r>
            <a:r>
              <a:rPr lang="cs-CZ" sz="2400" dirty="0" smtClean="0"/>
              <a:t>  Charakterizoval  princip  populačního screeningu</a:t>
            </a:r>
          </a:p>
          <a:p>
            <a:pPr>
              <a:buNone/>
            </a:pP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dirty="0" smtClean="0">
                <a:solidFill>
                  <a:srgbClr val="FFFF00"/>
                </a:solidFill>
              </a:rPr>
              <a:t>Historický vývoj personalizované medicíny </a:t>
            </a:r>
            <a:br>
              <a:rPr lang="cs-CZ" sz="3200" dirty="0" smtClean="0">
                <a:solidFill>
                  <a:srgbClr val="FFFF00"/>
                </a:solidFill>
              </a:rPr>
            </a:br>
            <a:r>
              <a:rPr lang="cs-CZ" sz="3200" dirty="0" smtClean="0">
                <a:solidFill>
                  <a:srgbClr val="FFFF00"/>
                </a:solidFill>
              </a:rPr>
              <a:t>Základní výzkum ve  farmakologii</a:t>
            </a:r>
            <a:endParaRPr lang="cs-CZ" sz="3200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800" dirty="0" smtClean="0"/>
              <a:t>1980 – 1990. Charakterizování  receptorů pomocí ligand</a:t>
            </a:r>
          </a:p>
          <a:p>
            <a:pPr>
              <a:buNone/>
            </a:pPr>
            <a:r>
              <a:rPr lang="cs-CZ" sz="2800" dirty="0" smtClean="0"/>
              <a:t>                    vázajících studií (ligand binding).</a:t>
            </a:r>
          </a:p>
          <a:p>
            <a:pPr>
              <a:buNone/>
            </a:pPr>
            <a:r>
              <a:rPr lang="cs-CZ" sz="2800" dirty="0"/>
              <a:t> </a:t>
            </a:r>
            <a:r>
              <a:rPr lang="cs-CZ" sz="2800" dirty="0" smtClean="0"/>
              <a:t>                   Počátek využívání metod molekulární </a:t>
            </a:r>
          </a:p>
          <a:p>
            <a:pPr>
              <a:buNone/>
            </a:pPr>
            <a:r>
              <a:rPr lang="cs-CZ" sz="2800" dirty="0" smtClean="0"/>
              <a:t>                    biologie  ve  farmakologii  </a:t>
            </a:r>
          </a:p>
          <a:p>
            <a:pPr>
              <a:buNone/>
            </a:pPr>
            <a:r>
              <a:rPr lang="cs-CZ" sz="2800" dirty="0" smtClean="0"/>
              <a:t>1985 </a:t>
            </a:r>
            <a:r>
              <a:rPr lang="cs-CZ" sz="2800" dirty="0" err="1" smtClean="0"/>
              <a:t>Mullis</a:t>
            </a:r>
            <a:r>
              <a:rPr lang="cs-CZ" sz="2800" dirty="0" smtClean="0"/>
              <a:t>   Vyvinul metodu polymerázové řetězové </a:t>
            </a:r>
          </a:p>
          <a:p>
            <a:pPr>
              <a:buNone/>
            </a:pPr>
            <a:r>
              <a:rPr lang="cs-CZ" sz="2800" dirty="0" smtClean="0"/>
              <a:t>                   reakce „</a:t>
            </a:r>
            <a:r>
              <a:rPr lang="cs-CZ" sz="2800" dirty="0" err="1" smtClean="0"/>
              <a:t>polymerase</a:t>
            </a:r>
            <a:r>
              <a:rPr lang="cs-CZ" sz="2800" dirty="0" smtClean="0"/>
              <a:t> </a:t>
            </a:r>
            <a:r>
              <a:rPr lang="cs-CZ" sz="2800" dirty="0" err="1" smtClean="0"/>
              <a:t>chain</a:t>
            </a:r>
            <a:r>
              <a:rPr lang="cs-CZ" sz="2800" dirty="0" smtClean="0"/>
              <a:t>  </a:t>
            </a:r>
            <a:r>
              <a:rPr lang="cs-CZ" sz="2800" dirty="0" err="1" smtClean="0"/>
              <a:t>reaction</a:t>
            </a:r>
            <a:r>
              <a:rPr lang="cs-CZ" sz="2800" dirty="0" smtClean="0"/>
              <a:t>“ (PCR) </a:t>
            </a:r>
          </a:p>
          <a:p>
            <a:pPr>
              <a:buNone/>
            </a:pPr>
            <a:r>
              <a:rPr lang="cs-CZ" sz="2800" dirty="0" smtClean="0"/>
              <a:t>1987 </a:t>
            </a:r>
            <a:r>
              <a:rPr lang="cs-CZ" sz="2800" dirty="0" err="1" smtClean="0"/>
              <a:t>Roderick</a:t>
            </a:r>
            <a:r>
              <a:rPr lang="cs-CZ" sz="2800" dirty="0" smtClean="0"/>
              <a:t>  Použil  slova  „ </a:t>
            </a:r>
            <a:r>
              <a:rPr lang="cs-CZ" sz="2800" dirty="0" err="1" smtClean="0"/>
              <a:t>Genomics</a:t>
            </a:r>
            <a:r>
              <a:rPr lang="cs-CZ" sz="2800" dirty="0" smtClean="0"/>
              <a:t>“  pro název</a:t>
            </a:r>
          </a:p>
          <a:p>
            <a:pPr>
              <a:buNone/>
            </a:pPr>
            <a:r>
              <a:rPr lang="cs-CZ" sz="2800" dirty="0" smtClean="0"/>
              <a:t>                       časopisu               </a:t>
            </a:r>
          </a:p>
          <a:p>
            <a:pPr>
              <a:buNone/>
            </a:pPr>
            <a:endParaRPr lang="cs-CZ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dirty="0" smtClean="0">
                <a:solidFill>
                  <a:srgbClr val="FFFF00"/>
                </a:solidFill>
              </a:rPr>
              <a:t>Historický vývoj personalizované medicíny </a:t>
            </a:r>
            <a:br>
              <a:rPr lang="cs-CZ" sz="3200" dirty="0" smtClean="0">
                <a:solidFill>
                  <a:srgbClr val="FFFF00"/>
                </a:solidFill>
              </a:rPr>
            </a:br>
            <a:r>
              <a:rPr lang="cs-CZ" sz="3200" dirty="0" smtClean="0">
                <a:solidFill>
                  <a:srgbClr val="FFFF00"/>
                </a:solidFill>
              </a:rPr>
              <a:t>Desetiletí  genomiky </a:t>
            </a:r>
            <a:endParaRPr lang="cs-CZ" sz="3200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2132856"/>
            <a:ext cx="9144000" cy="47251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200" dirty="0" smtClean="0"/>
              <a:t>1990 – 2000  </a:t>
            </a:r>
            <a:r>
              <a:rPr lang="cs-CZ" sz="2200" dirty="0" err="1" smtClean="0"/>
              <a:t>Sekvenování</a:t>
            </a:r>
            <a:r>
              <a:rPr lang="cs-CZ" sz="2200" dirty="0" smtClean="0"/>
              <a:t> lidského  genomu. Miniaturizace robotických</a:t>
            </a:r>
          </a:p>
          <a:p>
            <a:pPr>
              <a:buNone/>
            </a:pPr>
            <a:r>
              <a:rPr lang="cs-CZ" sz="2200" dirty="0"/>
              <a:t> </a:t>
            </a:r>
            <a:r>
              <a:rPr lang="cs-CZ" sz="2200" dirty="0" smtClean="0"/>
              <a:t>                   a  počítačových  systémů. Využití  </a:t>
            </a:r>
            <a:r>
              <a:rPr lang="cs-CZ" sz="2200" dirty="0" err="1" smtClean="0"/>
              <a:t>genomických</a:t>
            </a:r>
            <a:endParaRPr lang="cs-CZ" sz="2200" dirty="0" smtClean="0"/>
          </a:p>
          <a:p>
            <a:pPr>
              <a:buNone/>
            </a:pPr>
            <a:r>
              <a:rPr lang="cs-CZ" sz="2200" dirty="0" smtClean="0"/>
              <a:t>                    technologií  pro vývoj léků.  </a:t>
            </a:r>
            <a:r>
              <a:rPr lang="cs-CZ" sz="2200" dirty="0" err="1" smtClean="0"/>
              <a:t>Protilátková</a:t>
            </a:r>
            <a:r>
              <a:rPr lang="cs-CZ" sz="2200" dirty="0" smtClean="0"/>
              <a:t>  a genová léčba.     </a:t>
            </a:r>
          </a:p>
          <a:p>
            <a:pPr>
              <a:buNone/>
            </a:pPr>
            <a:r>
              <a:rPr lang="cs-CZ" sz="2200" dirty="0" smtClean="0"/>
              <a:t>1993 </a:t>
            </a:r>
            <a:r>
              <a:rPr lang="cs-CZ" sz="2200" dirty="0" err="1" smtClean="0"/>
              <a:t>Fahy</a:t>
            </a:r>
            <a:r>
              <a:rPr lang="cs-CZ" sz="2200" dirty="0" smtClean="0"/>
              <a:t>   Koncepce využití molekulárních  nanotechnologií  </a:t>
            </a:r>
          </a:p>
          <a:p>
            <a:pPr>
              <a:buNone/>
            </a:pPr>
            <a:r>
              <a:rPr lang="cs-CZ" sz="2200" dirty="0"/>
              <a:t> </a:t>
            </a:r>
            <a:r>
              <a:rPr lang="cs-CZ" sz="2200" dirty="0" smtClean="0"/>
              <a:t>                  pro léčbu  na  základě znalostí   biochemické   </a:t>
            </a:r>
          </a:p>
          <a:p>
            <a:pPr>
              <a:buNone/>
            </a:pPr>
            <a:r>
              <a:rPr lang="cs-CZ" sz="2200" dirty="0"/>
              <a:t> </a:t>
            </a:r>
            <a:r>
              <a:rPr lang="cs-CZ" sz="2200" dirty="0" smtClean="0"/>
              <a:t>                  individuality pacienta .  </a:t>
            </a:r>
          </a:p>
          <a:p>
            <a:pPr>
              <a:buNone/>
            </a:pPr>
            <a:r>
              <a:rPr lang="cs-CZ" sz="2200" dirty="0" smtClean="0"/>
              <a:t>1995 </a:t>
            </a:r>
            <a:r>
              <a:rPr lang="cs-CZ" sz="2200" dirty="0" err="1" smtClean="0"/>
              <a:t>Wiklins</a:t>
            </a:r>
            <a:r>
              <a:rPr lang="cs-CZ" sz="2200" dirty="0" smtClean="0"/>
              <a:t>   Použil poprvé termínu  „ </a:t>
            </a:r>
            <a:r>
              <a:rPr lang="cs-CZ" sz="2200" dirty="0" err="1" smtClean="0"/>
              <a:t>Proteomika</a:t>
            </a:r>
            <a:r>
              <a:rPr lang="cs-CZ" sz="2200" dirty="0" smtClean="0"/>
              <a:t>“  </a:t>
            </a:r>
          </a:p>
          <a:p>
            <a:pPr>
              <a:buNone/>
            </a:pPr>
            <a:r>
              <a:rPr lang="cs-CZ" sz="2200" dirty="0" smtClean="0"/>
              <a:t>1997 </a:t>
            </a:r>
            <a:r>
              <a:rPr lang="cs-CZ" sz="2200" dirty="0" err="1" smtClean="0"/>
              <a:t>Marshall</a:t>
            </a:r>
            <a:r>
              <a:rPr lang="cs-CZ" sz="2200" dirty="0" smtClean="0"/>
              <a:t>  Charakterizovali „ </a:t>
            </a:r>
            <a:r>
              <a:rPr lang="cs-CZ" sz="2200" dirty="0" err="1" smtClean="0"/>
              <a:t>Pharmakogenomiku</a:t>
            </a:r>
            <a:r>
              <a:rPr lang="cs-CZ" sz="2200" dirty="0" smtClean="0"/>
              <a:t>“</a:t>
            </a:r>
          </a:p>
          <a:p>
            <a:pPr>
              <a:buNone/>
            </a:pPr>
            <a:r>
              <a:rPr lang="cs-CZ" sz="2200" dirty="0" smtClean="0"/>
              <a:t>1998 </a:t>
            </a:r>
            <a:r>
              <a:rPr lang="cs-CZ" sz="2200" dirty="0" err="1" smtClean="0"/>
              <a:t>Jain</a:t>
            </a:r>
            <a:r>
              <a:rPr lang="cs-CZ" sz="2200" dirty="0" smtClean="0"/>
              <a:t>   První  monografie  „ </a:t>
            </a:r>
            <a:r>
              <a:rPr lang="cs-CZ" sz="2200" dirty="0" err="1" smtClean="0"/>
              <a:t>Perzonalized</a:t>
            </a:r>
            <a:r>
              <a:rPr lang="cs-CZ" sz="2200" dirty="0" smtClean="0"/>
              <a:t> </a:t>
            </a:r>
            <a:r>
              <a:rPr lang="cs-CZ" sz="2200" dirty="0" err="1" smtClean="0"/>
              <a:t>medicine</a:t>
            </a:r>
            <a:r>
              <a:rPr lang="cs-CZ" sz="2200" dirty="0" smtClean="0"/>
              <a:t> </a:t>
            </a:r>
            <a:r>
              <a:rPr lang="cs-CZ" sz="2200" dirty="0" err="1" smtClean="0"/>
              <a:t>and</a:t>
            </a:r>
            <a:r>
              <a:rPr lang="cs-CZ" sz="2200" dirty="0" smtClean="0"/>
              <a:t>  </a:t>
            </a:r>
          </a:p>
          <a:p>
            <a:pPr>
              <a:buNone/>
            </a:pPr>
            <a:r>
              <a:rPr lang="cs-CZ" sz="2200" dirty="0" smtClean="0"/>
              <a:t>                 </a:t>
            </a:r>
            <a:r>
              <a:rPr lang="cs-CZ" sz="2200" dirty="0" err="1" smtClean="0"/>
              <a:t>pharmacogenetics</a:t>
            </a:r>
            <a:r>
              <a:rPr lang="cs-CZ" sz="2200" dirty="0" smtClean="0"/>
              <a:t>“  </a:t>
            </a:r>
          </a:p>
          <a:p>
            <a:pPr>
              <a:buNone/>
            </a:pPr>
            <a:r>
              <a:rPr lang="cs-CZ" sz="2200" dirty="0" smtClean="0"/>
              <a:t>2000          Bylo dokončeno </a:t>
            </a:r>
            <a:r>
              <a:rPr lang="cs-CZ" sz="2200" dirty="0" err="1" smtClean="0"/>
              <a:t>sekvenování</a:t>
            </a:r>
            <a:r>
              <a:rPr lang="cs-CZ" sz="2200" dirty="0" smtClean="0"/>
              <a:t> lidského genomu</a:t>
            </a:r>
            <a:endParaRPr lang="cs-CZ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dirty="0" smtClean="0">
                <a:solidFill>
                  <a:srgbClr val="FFFF00"/>
                </a:solidFill>
              </a:rPr>
              <a:t>Historický vývoj personalizované medicíny </a:t>
            </a:r>
            <a:br>
              <a:rPr lang="cs-CZ" sz="3200" dirty="0" smtClean="0">
                <a:solidFill>
                  <a:srgbClr val="FFFF00"/>
                </a:solidFill>
              </a:rPr>
            </a:br>
            <a:r>
              <a:rPr lang="cs-CZ" sz="3200" dirty="0" smtClean="0">
                <a:solidFill>
                  <a:srgbClr val="FFFF00"/>
                </a:solidFill>
              </a:rPr>
              <a:t>Po </a:t>
            </a:r>
            <a:r>
              <a:rPr lang="cs-CZ" sz="3200" dirty="0" err="1" smtClean="0">
                <a:solidFill>
                  <a:srgbClr val="FFFF00"/>
                </a:solidFill>
              </a:rPr>
              <a:t>genomickém</a:t>
            </a:r>
            <a:r>
              <a:rPr lang="cs-CZ" sz="3200" dirty="0" smtClean="0">
                <a:solidFill>
                  <a:srgbClr val="FFFF00"/>
                </a:solidFill>
              </a:rPr>
              <a:t> desetiletí.</a:t>
            </a:r>
            <a:endParaRPr lang="cs-CZ" sz="3200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cs-CZ" sz="2800" dirty="0" smtClean="0"/>
              <a:t>2001 – 2010 </a:t>
            </a:r>
            <a:r>
              <a:rPr lang="cs-CZ" sz="2800" dirty="0" err="1" smtClean="0"/>
              <a:t>Genomické</a:t>
            </a:r>
            <a:r>
              <a:rPr lang="cs-CZ" sz="2800" dirty="0" smtClean="0"/>
              <a:t> desetiletí následně vedlo k </a:t>
            </a:r>
          </a:p>
          <a:p>
            <a:pPr>
              <a:buNone/>
            </a:pPr>
            <a:r>
              <a:rPr lang="cs-CZ" sz="2800" dirty="0"/>
              <a:t> </a:t>
            </a:r>
            <a:r>
              <a:rPr lang="cs-CZ" sz="2800" dirty="0" smtClean="0"/>
              <a:t>                  využití kombinace genomiky s </a:t>
            </a:r>
            <a:r>
              <a:rPr lang="cs-CZ" sz="2800" dirty="0" err="1" smtClean="0"/>
              <a:t>proteomikou</a:t>
            </a:r>
            <a:r>
              <a:rPr lang="cs-CZ" sz="2800" dirty="0" smtClean="0"/>
              <a:t> při </a:t>
            </a:r>
          </a:p>
          <a:p>
            <a:pPr>
              <a:buNone/>
            </a:pPr>
            <a:r>
              <a:rPr lang="cs-CZ" sz="2800" dirty="0"/>
              <a:t> </a:t>
            </a:r>
            <a:r>
              <a:rPr lang="cs-CZ" sz="2800" dirty="0" smtClean="0"/>
              <a:t>                  výzkumu a vývoji nových léků.</a:t>
            </a:r>
          </a:p>
          <a:p>
            <a:pPr>
              <a:buNone/>
            </a:pPr>
            <a:r>
              <a:rPr lang="cs-CZ" sz="2800" dirty="0"/>
              <a:t> </a:t>
            </a:r>
            <a:r>
              <a:rPr lang="cs-CZ" sz="2800" dirty="0" smtClean="0"/>
              <a:t>                  Ve vývoji   personalizované   medicíny  došlo </a:t>
            </a:r>
          </a:p>
          <a:p>
            <a:pPr>
              <a:buNone/>
            </a:pPr>
            <a:r>
              <a:rPr lang="cs-CZ" sz="2800" dirty="0"/>
              <a:t> </a:t>
            </a:r>
            <a:r>
              <a:rPr lang="cs-CZ" sz="2800" dirty="0" smtClean="0"/>
              <a:t>                  k propojení diagnostického a léčebného </a:t>
            </a:r>
          </a:p>
          <a:p>
            <a:pPr>
              <a:buNone/>
            </a:pPr>
            <a:r>
              <a:rPr lang="cs-CZ" sz="2800" dirty="0" smtClean="0"/>
              <a:t>                   postupu.            </a:t>
            </a:r>
          </a:p>
          <a:p>
            <a:pPr>
              <a:buNone/>
            </a:pPr>
            <a:r>
              <a:rPr lang="cs-CZ" sz="2800" dirty="0" smtClean="0"/>
              <a:t>2006 </a:t>
            </a:r>
            <a:r>
              <a:rPr lang="cs-CZ" sz="2800" dirty="0" err="1" smtClean="0"/>
              <a:t>Obama</a:t>
            </a:r>
            <a:r>
              <a:rPr lang="cs-CZ" sz="2800" dirty="0" smtClean="0"/>
              <a:t>  Jako senátor prosadil uzákonění etických </a:t>
            </a:r>
          </a:p>
          <a:p>
            <a:pPr>
              <a:buNone/>
            </a:pPr>
            <a:r>
              <a:rPr lang="cs-CZ" sz="2800" dirty="0"/>
              <a:t> </a:t>
            </a:r>
            <a:r>
              <a:rPr lang="cs-CZ" sz="2800" dirty="0" smtClean="0"/>
              <a:t>                   principů  a vývoje personalizované  medicíny</a:t>
            </a:r>
          </a:p>
          <a:p>
            <a:pPr>
              <a:buNone/>
            </a:pPr>
            <a:r>
              <a:rPr lang="cs-CZ" sz="2800" dirty="0" smtClean="0"/>
              <a:t>2008             Byla založena EPMA  </a:t>
            </a:r>
          </a:p>
          <a:p>
            <a:pPr>
              <a:buNone/>
            </a:pPr>
            <a:endParaRPr lang="cs-CZ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404813"/>
            <a:ext cx="8856984" cy="1431925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>
                <a:solidFill>
                  <a:srgbClr val="FFFF00"/>
                </a:solidFill>
              </a:rPr>
              <a:t>Vybrané pojmy odpovídající pojetí  personalizované  medicí</a:t>
            </a:r>
            <a:r>
              <a:rPr lang="cs-CZ" dirty="0" smtClean="0">
                <a:solidFill>
                  <a:srgbClr val="FFFF00"/>
                </a:solidFill>
              </a:rPr>
              <a:t>ny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797152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Léčba v souladu s diagnózou  </a:t>
            </a:r>
          </a:p>
          <a:p>
            <a:r>
              <a:rPr lang="cs-CZ" dirty="0" err="1" smtClean="0"/>
              <a:t>Genomická</a:t>
            </a:r>
            <a:r>
              <a:rPr lang="cs-CZ" dirty="0" smtClean="0"/>
              <a:t>  medicína </a:t>
            </a:r>
          </a:p>
          <a:p>
            <a:r>
              <a:rPr lang="cs-CZ" dirty="0" smtClean="0"/>
              <a:t>Na  genotypu  založená léčba</a:t>
            </a:r>
          </a:p>
          <a:p>
            <a:r>
              <a:rPr lang="cs-CZ" dirty="0" smtClean="0"/>
              <a:t>Individualizovaná  nebo  individuální  léčba </a:t>
            </a:r>
          </a:p>
          <a:p>
            <a:r>
              <a:rPr lang="cs-CZ" dirty="0" smtClean="0"/>
              <a:t>Na </a:t>
            </a:r>
            <a:r>
              <a:rPr lang="cs-CZ" dirty="0" err="1" smtClean="0"/>
              <a:t>omics-ových</a:t>
            </a:r>
            <a:r>
              <a:rPr lang="cs-CZ" dirty="0" smtClean="0"/>
              <a:t> metodách založená medicína</a:t>
            </a:r>
          </a:p>
          <a:p>
            <a:r>
              <a:rPr lang="cs-CZ" dirty="0" smtClean="0"/>
              <a:t>Prediktivní medicína</a:t>
            </a:r>
          </a:p>
          <a:p>
            <a:r>
              <a:rPr lang="cs-CZ" dirty="0" smtClean="0"/>
              <a:t>Racionální výběr léků </a:t>
            </a:r>
          </a:p>
          <a:p>
            <a:r>
              <a:rPr lang="cs-CZ" dirty="0" smtClean="0"/>
              <a:t>Systémová  medicína</a:t>
            </a:r>
          </a:p>
          <a:p>
            <a:r>
              <a:rPr lang="cs-CZ" dirty="0" smtClean="0"/>
              <a:t>Na míru šitá léčba (</a:t>
            </a:r>
            <a:r>
              <a:rPr lang="cs-CZ" dirty="0" err="1" smtClean="0"/>
              <a:t>patient</a:t>
            </a:r>
            <a:r>
              <a:rPr lang="cs-CZ" dirty="0" smtClean="0"/>
              <a:t> </a:t>
            </a:r>
            <a:r>
              <a:rPr lang="cs-CZ" dirty="0" err="1" smtClean="0"/>
              <a:t>tailorded</a:t>
            </a:r>
            <a:r>
              <a:rPr lang="cs-CZ" dirty="0" smtClean="0"/>
              <a:t> </a:t>
            </a:r>
            <a:r>
              <a:rPr lang="cs-CZ" dirty="0" err="1" smtClean="0"/>
              <a:t>therapy</a:t>
            </a:r>
            <a:r>
              <a:rPr lang="cs-CZ" dirty="0" smtClean="0"/>
              <a:t>)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404813"/>
            <a:ext cx="8928992" cy="1431925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sz="4000" dirty="0" smtClean="0">
                <a:solidFill>
                  <a:srgbClr val="FFFF00"/>
                </a:solidFill>
              </a:rPr>
              <a:t>Metody molekulární biologie a jejich   význam v  personalizované medicíně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Jsou  využívány</a:t>
            </a:r>
          </a:p>
          <a:p>
            <a:pPr lvl="1"/>
            <a:r>
              <a:rPr lang="cs-CZ" dirty="0" smtClean="0"/>
              <a:t>V diagnostice</a:t>
            </a:r>
          </a:p>
          <a:p>
            <a:pPr lvl="2"/>
            <a:r>
              <a:rPr lang="cs-CZ" dirty="0" smtClean="0"/>
              <a:t>Časná diagnostika</a:t>
            </a:r>
          </a:p>
          <a:p>
            <a:pPr lvl="2"/>
            <a:r>
              <a:rPr lang="cs-CZ" dirty="0" smtClean="0"/>
              <a:t>Stanovení prognózy</a:t>
            </a:r>
          </a:p>
          <a:p>
            <a:pPr lvl="2"/>
            <a:r>
              <a:rPr lang="cs-CZ" dirty="0" err="1" smtClean="0"/>
              <a:t>Monitorace</a:t>
            </a:r>
            <a:r>
              <a:rPr lang="cs-CZ" dirty="0" smtClean="0"/>
              <a:t> průběhu onemocnění</a:t>
            </a:r>
          </a:p>
          <a:p>
            <a:pPr lvl="1"/>
            <a:r>
              <a:rPr lang="cs-CZ" dirty="0" smtClean="0"/>
              <a:t>V léčbě</a:t>
            </a:r>
          </a:p>
          <a:p>
            <a:pPr lvl="2"/>
            <a:r>
              <a:rPr lang="cs-CZ" dirty="0" smtClean="0"/>
              <a:t>Výběr léčby</a:t>
            </a:r>
          </a:p>
          <a:p>
            <a:pPr lvl="2"/>
            <a:r>
              <a:rPr lang="cs-CZ" dirty="0" smtClean="0"/>
              <a:t>Optimalizace léčby</a:t>
            </a:r>
          </a:p>
          <a:p>
            <a:pPr lvl="2"/>
            <a:r>
              <a:rPr lang="cs-CZ" dirty="0" smtClean="0"/>
              <a:t>Predikce efektu léčby</a:t>
            </a:r>
          </a:p>
          <a:p>
            <a:pPr lvl="2"/>
            <a:r>
              <a:rPr lang="cs-CZ" dirty="0" smtClean="0"/>
              <a:t>Predikce vedlejších účinků léčby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813"/>
            <a:ext cx="8964488" cy="1431925"/>
          </a:xfrm>
        </p:spPr>
        <p:txBody>
          <a:bodyPr/>
          <a:lstStyle/>
          <a:p>
            <a:pPr algn="ctr"/>
            <a:r>
              <a:rPr lang="cs-CZ" sz="3600" dirty="0" smtClean="0">
                <a:solidFill>
                  <a:srgbClr val="FFFF00"/>
                </a:solidFill>
              </a:rPr>
              <a:t>Předpoklady rozvoje personalizované medicíny </a:t>
            </a:r>
            <a:endParaRPr lang="cs-CZ" sz="3600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981200"/>
            <a:ext cx="8964488" cy="4114800"/>
          </a:xfrm>
        </p:spPr>
        <p:txBody>
          <a:bodyPr/>
          <a:lstStyle/>
          <a:p>
            <a:r>
              <a:rPr lang="cs-CZ" sz="2800" dirty="0" smtClean="0"/>
              <a:t>Ne </a:t>
            </a:r>
            <a:r>
              <a:rPr lang="cs-CZ" sz="2800" dirty="0" err="1" smtClean="0"/>
              <a:t>genomické</a:t>
            </a:r>
            <a:r>
              <a:rPr lang="cs-CZ" sz="2800" dirty="0" smtClean="0"/>
              <a:t> předpoklady personalizované medicíny</a:t>
            </a:r>
          </a:p>
          <a:p>
            <a:endParaRPr lang="cs-CZ" sz="2800" dirty="0" smtClean="0"/>
          </a:p>
          <a:p>
            <a:r>
              <a:rPr lang="cs-CZ" sz="2800" dirty="0" smtClean="0"/>
              <a:t>Význam bio banky genetického materiálu  a databáze</a:t>
            </a:r>
          </a:p>
          <a:p>
            <a:endParaRPr lang="cs-CZ" sz="2800" dirty="0" smtClean="0"/>
          </a:p>
          <a:p>
            <a:r>
              <a:rPr lang="cs-CZ" sz="2800" dirty="0" smtClean="0"/>
              <a:t>Význam </a:t>
            </a:r>
            <a:r>
              <a:rPr lang="cs-CZ" sz="2800" dirty="0" err="1" smtClean="0"/>
              <a:t>bioinformatiky</a:t>
            </a:r>
            <a:endParaRPr lang="cs-CZ" sz="2800" dirty="0" smtClean="0"/>
          </a:p>
          <a:p>
            <a:pPr lvl="1"/>
            <a:r>
              <a:rPr lang="cs-CZ" sz="2400" dirty="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813"/>
            <a:ext cx="8964488" cy="1431925"/>
          </a:xfrm>
        </p:spPr>
        <p:txBody>
          <a:bodyPr/>
          <a:lstStyle/>
          <a:p>
            <a:pPr algn="ctr"/>
            <a:r>
              <a:rPr lang="cs-CZ" sz="2800" dirty="0" smtClean="0">
                <a:solidFill>
                  <a:srgbClr val="FFFF00"/>
                </a:solidFill>
              </a:rPr>
              <a:t>Předpoklady rozvoje personalizované medicíny </a:t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2800" dirty="0" smtClean="0">
                <a:solidFill>
                  <a:srgbClr val="FFFF00"/>
                </a:solidFill>
              </a:rPr>
              <a:t/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3600" dirty="0" smtClean="0">
                <a:solidFill>
                  <a:srgbClr val="FFFF00"/>
                </a:solidFill>
              </a:rPr>
              <a:t>Ne </a:t>
            </a:r>
            <a:r>
              <a:rPr lang="cs-CZ" sz="3600" dirty="0" err="1" smtClean="0">
                <a:solidFill>
                  <a:srgbClr val="FFFF00"/>
                </a:solidFill>
              </a:rPr>
              <a:t>genomické</a:t>
            </a:r>
            <a:r>
              <a:rPr lang="cs-CZ" sz="3600" dirty="0" smtClean="0">
                <a:solidFill>
                  <a:srgbClr val="FFFF00"/>
                </a:solidFill>
              </a:rPr>
              <a:t> </a:t>
            </a:r>
            <a:br>
              <a:rPr lang="cs-CZ" sz="3600" dirty="0" smtClean="0">
                <a:solidFill>
                  <a:srgbClr val="FFFF00"/>
                </a:solidFill>
              </a:rPr>
            </a:br>
            <a:endParaRPr lang="cs-CZ" sz="3600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981200"/>
            <a:ext cx="8964488" cy="4114800"/>
          </a:xfrm>
        </p:spPr>
        <p:txBody>
          <a:bodyPr/>
          <a:lstStyle/>
          <a:p>
            <a:r>
              <a:rPr lang="cs-CZ" dirty="0" smtClean="0"/>
              <a:t>Cirkadiální rytmy</a:t>
            </a:r>
          </a:p>
          <a:p>
            <a:r>
              <a:rPr lang="cs-CZ" dirty="0" smtClean="0"/>
              <a:t>Střevní mikroflóra</a:t>
            </a:r>
          </a:p>
          <a:p>
            <a:r>
              <a:rPr lang="cs-CZ" dirty="0" smtClean="0"/>
              <a:t>Metabolismus a vylučování léku z organizmu</a:t>
            </a:r>
          </a:p>
          <a:p>
            <a:r>
              <a:rPr lang="cs-CZ" sz="2800" dirty="0" smtClean="0"/>
              <a:t>Význam bio banky genetického materiálu</a:t>
            </a:r>
          </a:p>
          <a:p>
            <a:r>
              <a:rPr lang="cs-CZ" sz="2800" dirty="0" smtClean="0"/>
              <a:t>Význam </a:t>
            </a:r>
            <a:r>
              <a:rPr lang="cs-CZ" sz="2800" dirty="0" err="1" smtClean="0"/>
              <a:t>bioinformatiky</a:t>
            </a:r>
            <a:endParaRPr lang="cs-CZ" sz="2800" dirty="0" smtClean="0"/>
          </a:p>
          <a:p>
            <a:pPr lvl="1"/>
            <a:r>
              <a:rPr lang="cs-CZ" sz="2400" dirty="0" smtClean="0"/>
              <a:t>Predikce a prognózování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813"/>
            <a:ext cx="8964488" cy="1431925"/>
          </a:xfrm>
        </p:spPr>
        <p:txBody>
          <a:bodyPr/>
          <a:lstStyle/>
          <a:p>
            <a:pPr algn="ctr"/>
            <a:r>
              <a:rPr lang="cs-CZ" sz="2800" dirty="0" smtClean="0">
                <a:solidFill>
                  <a:srgbClr val="FFFF00"/>
                </a:solidFill>
              </a:rPr>
              <a:t>Předpoklady rozvoje personalizované medicíny </a:t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2800" dirty="0" smtClean="0">
                <a:solidFill>
                  <a:srgbClr val="FFFF00"/>
                </a:solidFill>
              </a:rPr>
              <a:t/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3600" dirty="0" smtClean="0">
                <a:solidFill>
                  <a:srgbClr val="FFFF00"/>
                </a:solidFill>
              </a:rPr>
              <a:t>Bio banka a databáze </a:t>
            </a:r>
            <a:br>
              <a:rPr lang="cs-CZ" sz="3600" dirty="0" smtClean="0">
                <a:solidFill>
                  <a:srgbClr val="FFFF00"/>
                </a:solidFill>
              </a:rPr>
            </a:br>
            <a:endParaRPr lang="cs-CZ" sz="3600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981200"/>
            <a:ext cx="8964488" cy="4876800"/>
          </a:xfrm>
        </p:spPr>
        <p:txBody>
          <a:bodyPr/>
          <a:lstStyle/>
          <a:p>
            <a:pPr>
              <a:buNone/>
            </a:pPr>
            <a:r>
              <a:rPr lang="cs-CZ" sz="2800" dirty="0" smtClean="0"/>
              <a:t>CARTAGENE –    </a:t>
            </a:r>
            <a:r>
              <a:rPr lang="cs-CZ" sz="2800" dirty="0" err="1" smtClean="0"/>
              <a:t>Canada</a:t>
            </a:r>
            <a:r>
              <a:rPr lang="cs-CZ" sz="2800" dirty="0" smtClean="0"/>
              <a:t> – www.</a:t>
            </a:r>
            <a:r>
              <a:rPr lang="cs-CZ" sz="2800" dirty="0" err="1" smtClean="0"/>
              <a:t>cartagebe.qc.ca</a:t>
            </a:r>
            <a:endParaRPr lang="cs-CZ" sz="2800" dirty="0" smtClean="0"/>
          </a:p>
          <a:p>
            <a:pPr>
              <a:buNone/>
            </a:pPr>
            <a:r>
              <a:rPr lang="cs-CZ" sz="2800" dirty="0" err="1" smtClean="0"/>
              <a:t>deCODE</a:t>
            </a:r>
            <a:r>
              <a:rPr lang="cs-CZ" sz="2800" dirty="0" smtClean="0"/>
              <a:t> </a:t>
            </a:r>
            <a:r>
              <a:rPr lang="cs-CZ" sz="2800" dirty="0" err="1" smtClean="0"/>
              <a:t>Genetic</a:t>
            </a:r>
            <a:r>
              <a:rPr lang="cs-CZ" sz="2800" dirty="0" smtClean="0"/>
              <a:t> - Island -  </a:t>
            </a:r>
            <a:r>
              <a:rPr lang="cs-CZ" sz="2800" dirty="0" smtClean="0">
                <a:hlinkClick r:id="rId2"/>
              </a:rPr>
              <a:t>www.</a:t>
            </a:r>
            <a:r>
              <a:rPr lang="cs-CZ" sz="2800" dirty="0" err="1" smtClean="0">
                <a:hlinkClick r:id="rId2"/>
              </a:rPr>
              <a:t>decode.com</a:t>
            </a:r>
            <a:endParaRPr lang="cs-CZ" sz="2800" dirty="0" smtClean="0"/>
          </a:p>
          <a:p>
            <a:pPr>
              <a:buNone/>
            </a:pPr>
            <a:r>
              <a:rPr lang="cs-CZ" sz="2800" dirty="0" err="1" smtClean="0"/>
              <a:t>Estonian</a:t>
            </a:r>
            <a:r>
              <a:rPr lang="cs-CZ" sz="2800" dirty="0" smtClean="0"/>
              <a:t> Genome projet -   </a:t>
            </a:r>
            <a:r>
              <a:rPr lang="cs-CZ" sz="2800" dirty="0" smtClean="0">
                <a:hlinkClick r:id="rId3"/>
              </a:rPr>
              <a:t>www.</a:t>
            </a:r>
            <a:r>
              <a:rPr lang="cs-CZ" sz="2800" dirty="0" err="1" smtClean="0">
                <a:hlinkClick r:id="rId3"/>
              </a:rPr>
              <a:t>geevnivaramu.ee</a:t>
            </a:r>
            <a:endParaRPr lang="cs-CZ" sz="2800" dirty="0" smtClean="0"/>
          </a:p>
          <a:p>
            <a:pPr>
              <a:buNone/>
            </a:pPr>
            <a:r>
              <a:rPr lang="cs-CZ" sz="2800" dirty="0" err="1" smtClean="0"/>
              <a:t>Genomic</a:t>
            </a:r>
            <a:r>
              <a:rPr lang="cs-CZ" sz="2800" dirty="0" smtClean="0"/>
              <a:t> </a:t>
            </a:r>
            <a:r>
              <a:rPr lang="cs-CZ" sz="2800" dirty="0" err="1" smtClean="0"/>
              <a:t>Research</a:t>
            </a:r>
            <a:r>
              <a:rPr lang="cs-CZ" sz="2800" dirty="0" smtClean="0"/>
              <a:t> in </a:t>
            </a:r>
            <a:r>
              <a:rPr lang="cs-CZ" sz="2800" dirty="0" err="1" smtClean="0"/>
              <a:t>Africa</a:t>
            </a:r>
            <a:r>
              <a:rPr lang="cs-CZ" sz="2800" dirty="0" smtClean="0"/>
              <a:t> – </a:t>
            </a:r>
          </a:p>
          <a:p>
            <a:pPr>
              <a:buNone/>
            </a:pPr>
            <a:r>
              <a:rPr lang="cs-CZ" sz="2800" dirty="0" smtClean="0"/>
              <a:t>                                  </a:t>
            </a:r>
            <a:r>
              <a:rPr lang="cs-CZ" sz="2800" dirty="0" smtClean="0">
                <a:hlinkClick r:id="rId4"/>
              </a:rPr>
              <a:t>www.</a:t>
            </a:r>
            <a:r>
              <a:rPr lang="cs-CZ" sz="2800" dirty="0" err="1" smtClean="0">
                <a:hlinkClick r:id="rId4"/>
              </a:rPr>
              <a:t>genomecentr.howard.edu</a:t>
            </a:r>
            <a:endParaRPr lang="cs-CZ" sz="2800" dirty="0" smtClean="0"/>
          </a:p>
          <a:p>
            <a:pPr>
              <a:buNone/>
            </a:pPr>
            <a:r>
              <a:rPr lang="cs-CZ" sz="2800" dirty="0" err="1" smtClean="0"/>
              <a:t>Karolinska</a:t>
            </a:r>
            <a:r>
              <a:rPr lang="cs-CZ" sz="2800" dirty="0" smtClean="0"/>
              <a:t> institute – </a:t>
            </a:r>
            <a:r>
              <a:rPr lang="cs-CZ" sz="2800" dirty="0" smtClean="0">
                <a:hlinkClick r:id="rId5"/>
              </a:rPr>
              <a:t>www.</a:t>
            </a:r>
            <a:r>
              <a:rPr lang="cs-CZ" sz="2800" dirty="0" err="1" smtClean="0">
                <a:hlinkClick r:id="rId5"/>
              </a:rPr>
              <a:t>ki.se</a:t>
            </a:r>
            <a:r>
              <a:rPr lang="cs-CZ" sz="2800" dirty="0" smtClean="0">
                <a:hlinkClick r:id="rId5"/>
              </a:rPr>
              <a:t>/</a:t>
            </a:r>
            <a:r>
              <a:rPr lang="cs-CZ" sz="2800" dirty="0" err="1" smtClean="0">
                <a:hlinkClick r:id="rId5"/>
              </a:rPr>
              <a:t>kiBiobank</a:t>
            </a:r>
            <a:endParaRPr lang="cs-CZ" sz="2800" dirty="0" smtClean="0"/>
          </a:p>
          <a:p>
            <a:pPr>
              <a:buNone/>
            </a:pPr>
            <a:r>
              <a:rPr lang="cs-CZ" sz="2800" dirty="0" smtClean="0"/>
              <a:t>UK </a:t>
            </a:r>
            <a:r>
              <a:rPr lang="cs-CZ" sz="2800" dirty="0" err="1" smtClean="0"/>
              <a:t>Biobank</a:t>
            </a:r>
            <a:r>
              <a:rPr lang="cs-CZ" sz="2800" dirty="0" smtClean="0"/>
              <a:t>            - </a:t>
            </a:r>
            <a:r>
              <a:rPr lang="cs-CZ" sz="2800" dirty="0" smtClean="0">
                <a:hlinkClick r:id="rId6"/>
              </a:rPr>
              <a:t>www.</a:t>
            </a:r>
            <a:r>
              <a:rPr lang="cs-CZ" sz="2800" dirty="0" err="1" smtClean="0">
                <a:hlinkClick r:id="rId6"/>
              </a:rPr>
              <a:t>ukbiobank.ac.uk</a:t>
            </a:r>
            <a:endParaRPr lang="cs-CZ" sz="2800" dirty="0" smtClean="0"/>
          </a:p>
          <a:p>
            <a:pPr>
              <a:buNone/>
            </a:pPr>
            <a:r>
              <a:rPr lang="cs-CZ" sz="2800" dirty="0" smtClean="0"/>
              <a:t>EU </a:t>
            </a:r>
            <a:r>
              <a:rPr lang="cs-CZ" sz="2800" dirty="0" err="1" smtClean="0"/>
              <a:t>biobanking</a:t>
            </a:r>
            <a:r>
              <a:rPr lang="cs-CZ" sz="2800" dirty="0" smtClean="0"/>
              <a:t> – </a:t>
            </a:r>
            <a:r>
              <a:rPr lang="cs-CZ" sz="2800" dirty="0" smtClean="0">
                <a:hlinkClick r:id="rId7"/>
              </a:rPr>
              <a:t>www.</a:t>
            </a:r>
            <a:r>
              <a:rPr lang="cs-CZ" sz="2800" dirty="0" err="1" smtClean="0">
                <a:hlinkClick r:id="rId7"/>
              </a:rPr>
              <a:t>biobanks.eu</a:t>
            </a:r>
            <a:endParaRPr lang="cs-CZ" sz="2800" dirty="0" smtClean="0"/>
          </a:p>
          <a:p>
            <a:pPr>
              <a:buNone/>
            </a:pPr>
            <a:r>
              <a:rPr lang="cs-CZ" sz="2800" dirty="0" smtClean="0"/>
              <a:t> </a:t>
            </a:r>
          </a:p>
          <a:p>
            <a:pPr>
              <a:buNone/>
            </a:pPr>
            <a:r>
              <a:rPr lang="cs-CZ" sz="2800" dirty="0" smtClean="0"/>
              <a:t>  </a:t>
            </a:r>
          </a:p>
          <a:p>
            <a:endParaRPr lang="cs-CZ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813"/>
            <a:ext cx="8964488" cy="1431925"/>
          </a:xfrm>
        </p:spPr>
        <p:txBody>
          <a:bodyPr/>
          <a:lstStyle/>
          <a:p>
            <a:pPr algn="ctr"/>
            <a:r>
              <a:rPr lang="cs-CZ" sz="2800" dirty="0" smtClean="0">
                <a:solidFill>
                  <a:srgbClr val="FFFF00"/>
                </a:solidFill>
              </a:rPr>
              <a:t>Předpoklady rozvoje personalizované medicíny </a:t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2800" dirty="0" smtClean="0">
                <a:solidFill>
                  <a:srgbClr val="FFFF00"/>
                </a:solidFill>
              </a:rPr>
              <a:t/>
            </a:r>
            <a:br>
              <a:rPr lang="cs-CZ" sz="2800" dirty="0" smtClean="0">
                <a:solidFill>
                  <a:srgbClr val="FFFF00"/>
                </a:solidFill>
              </a:rPr>
            </a:br>
            <a:r>
              <a:rPr lang="cs-CZ" sz="3200" dirty="0" err="1" smtClean="0">
                <a:solidFill>
                  <a:srgbClr val="FFFF00"/>
                </a:solidFill>
              </a:rPr>
              <a:t>Bioinformatika</a:t>
            </a:r>
            <a:endParaRPr lang="cs-CZ" sz="3200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981200"/>
            <a:ext cx="8964488" cy="4114800"/>
          </a:xfrm>
        </p:spPr>
        <p:txBody>
          <a:bodyPr/>
          <a:lstStyle/>
          <a:p>
            <a:pPr lvl="1"/>
            <a:r>
              <a:rPr lang="cs-CZ" sz="2400" dirty="0" smtClean="0"/>
              <a:t>Informace o zdravotním stavu populace</a:t>
            </a:r>
          </a:p>
          <a:p>
            <a:pPr lvl="1"/>
            <a:r>
              <a:rPr lang="cs-CZ" sz="2400" dirty="0" smtClean="0"/>
              <a:t>Informace o zdravotním stavu jednotlivce</a:t>
            </a:r>
          </a:p>
          <a:p>
            <a:pPr lvl="1"/>
            <a:r>
              <a:rPr lang="cs-CZ" sz="2400" dirty="0" smtClean="0"/>
              <a:t>Propojení akademické – vývojové a </a:t>
            </a:r>
            <a:r>
              <a:rPr lang="cs-CZ" sz="2400" dirty="0" err="1" smtClean="0"/>
              <a:t>várobní</a:t>
            </a:r>
            <a:r>
              <a:rPr lang="cs-CZ" sz="2400" dirty="0" smtClean="0"/>
              <a:t> sféry</a:t>
            </a:r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/>
              <a:t>Predikce a prognózování </a:t>
            </a:r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/>
              <a:t>Prevence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813"/>
            <a:ext cx="9036496" cy="1431925"/>
          </a:xfrm>
        </p:spPr>
        <p:txBody>
          <a:bodyPr/>
          <a:lstStyle/>
          <a:p>
            <a:r>
              <a:rPr lang="cs-CZ" sz="3600" dirty="0" smtClean="0">
                <a:solidFill>
                  <a:srgbClr val="FFFF00"/>
                </a:solidFill>
              </a:rPr>
              <a:t>Ekonomika personalizované medicíny</a:t>
            </a:r>
            <a:endParaRPr lang="cs-CZ" sz="3600" dirty="0">
              <a:solidFill>
                <a:srgbClr val="FFFF00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0" y="1981200"/>
            <a:ext cx="4283968" cy="4114800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Náklady</a:t>
            </a:r>
          </a:p>
          <a:p>
            <a:r>
              <a:rPr lang="cs-CZ" dirty="0" smtClean="0"/>
              <a:t>DNA testování</a:t>
            </a:r>
          </a:p>
          <a:p>
            <a:r>
              <a:rPr lang="cs-CZ" dirty="0" err="1" smtClean="0"/>
              <a:t>Genotypizace</a:t>
            </a:r>
            <a:endParaRPr lang="cs-CZ" dirty="0" smtClean="0"/>
          </a:p>
          <a:p>
            <a:r>
              <a:rPr lang="cs-CZ" dirty="0" err="1" smtClean="0"/>
              <a:t>Farmakogenomické</a:t>
            </a:r>
            <a:r>
              <a:rPr lang="cs-CZ" dirty="0" smtClean="0"/>
              <a:t> </a:t>
            </a:r>
          </a:p>
          <a:p>
            <a:pPr>
              <a:buNone/>
            </a:pPr>
            <a:r>
              <a:rPr lang="cs-CZ" dirty="0" smtClean="0"/>
              <a:t>   klinické studie</a:t>
            </a:r>
          </a:p>
          <a:p>
            <a:r>
              <a:rPr lang="cs-CZ" dirty="0" smtClean="0"/>
              <a:t>Zvýšení nákladů na výrobu léků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4049588" cy="4114800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Úspory</a:t>
            </a:r>
          </a:p>
          <a:p>
            <a:r>
              <a:rPr lang="cs-CZ" dirty="0" smtClean="0"/>
              <a:t>Snížení výdajů na zdravotnictví </a:t>
            </a:r>
          </a:p>
          <a:p>
            <a:r>
              <a:rPr lang="cs-CZ" dirty="0" err="1" smtClean="0"/>
              <a:t>Cost</a:t>
            </a:r>
            <a:r>
              <a:rPr lang="cs-CZ" dirty="0" smtClean="0"/>
              <a:t> efektivita </a:t>
            </a:r>
            <a:r>
              <a:rPr lang="cs-CZ" dirty="0" err="1" smtClean="0"/>
              <a:t>genotypizace</a:t>
            </a:r>
            <a:endParaRPr lang="cs-CZ" dirty="0" smtClean="0"/>
          </a:p>
          <a:p>
            <a:r>
              <a:rPr lang="cs-CZ" dirty="0" smtClean="0"/>
              <a:t>Snížení ceny onkologické léčby</a:t>
            </a:r>
          </a:p>
          <a:p>
            <a:r>
              <a:rPr lang="cs-CZ" dirty="0" smtClean="0"/>
              <a:t>Snížení nákladů na léčbu vedlejších účinků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813"/>
            <a:ext cx="9144000" cy="1431925"/>
          </a:xfrm>
        </p:spPr>
        <p:txBody>
          <a:bodyPr/>
          <a:lstStyle/>
          <a:p>
            <a:pPr algn="ctr"/>
            <a:r>
              <a:rPr lang="cs-CZ" sz="3600" dirty="0" smtClean="0">
                <a:solidFill>
                  <a:srgbClr val="FFFF00"/>
                </a:solidFill>
              </a:rPr>
              <a:t>Vývoj personalizované medicíny</a:t>
            </a:r>
            <a:endParaRPr lang="cs-CZ" sz="3600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981200"/>
            <a:ext cx="8712968" cy="4114800"/>
          </a:xfrm>
        </p:spPr>
        <p:txBody>
          <a:bodyPr/>
          <a:lstStyle/>
          <a:p>
            <a:r>
              <a:rPr lang="cs-CZ" dirty="0" smtClean="0"/>
              <a:t> 2000 – 2010 Zavedení metod ve výzkumu</a:t>
            </a:r>
          </a:p>
          <a:p>
            <a:r>
              <a:rPr lang="cs-CZ" dirty="0" smtClean="0"/>
              <a:t> 2010 – 2015 Edukace a zavádění do praxe</a:t>
            </a:r>
          </a:p>
          <a:p>
            <a:r>
              <a:rPr lang="cs-CZ" dirty="0" smtClean="0"/>
              <a:t>2015 -  30% péče typu PPPM</a:t>
            </a:r>
          </a:p>
          <a:p>
            <a:r>
              <a:rPr lang="cs-CZ" dirty="0" smtClean="0"/>
              <a:t>2030 -  50 % péče typu PPPM 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r>
              <a:rPr lang="cs-CZ" dirty="0" smtClean="0">
                <a:solidFill>
                  <a:srgbClr val="FFFF00"/>
                </a:solidFill>
              </a:rPr>
              <a:t>Situace v  PPPM v ČR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Existuje několik pracovišť zabývajících se  výzkumně </a:t>
            </a:r>
          </a:p>
          <a:p>
            <a:pPr lvl="1"/>
            <a:r>
              <a:rPr lang="cs-CZ" dirty="0" smtClean="0"/>
              <a:t>Biomarkery</a:t>
            </a:r>
          </a:p>
          <a:p>
            <a:pPr lvl="1"/>
            <a:r>
              <a:rPr lang="cs-CZ" dirty="0" err="1" smtClean="0"/>
              <a:t>Genomikou</a:t>
            </a:r>
            <a:endParaRPr lang="cs-CZ" dirty="0" smtClean="0"/>
          </a:p>
          <a:p>
            <a:pPr lvl="1"/>
            <a:r>
              <a:rPr lang="cs-CZ" dirty="0" smtClean="0"/>
              <a:t>Některými diagnostickými postupy PPM</a:t>
            </a:r>
          </a:p>
          <a:p>
            <a:pPr lvl="1"/>
            <a:r>
              <a:rPr lang="cs-CZ" dirty="0" smtClean="0"/>
              <a:t>Existuje výukový projekt Molekulární biologie 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404813"/>
            <a:ext cx="8784976" cy="1431925"/>
          </a:xfrm>
        </p:spPr>
        <p:txBody>
          <a:bodyPr/>
          <a:lstStyle/>
          <a:p>
            <a:r>
              <a:rPr lang="cs-CZ" dirty="0" smtClean="0"/>
              <a:t> </a:t>
            </a:r>
            <a:r>
              <a:rPr lang="cs-CZ" dirty="0" smtClean="0">
                <a:solidFill>
                  <a:srgbClr val="FFFF00"/>
                </a:solidFill>
              </a:rPr>
              <a:t>Současný stav </a:t>
            </a:r>
            <a:r>
              <a:rPr lang="cs-CZ" sz="4000" dirty="0" smtClean="0">
                <a:solidFill>
                  <a:srgbClr val="FFFF00"/>
                </a:solidFill>
              </a:rPr>
              <a:t> vs. </a:t>
            </a:r>
            <a:r>
              <a:rPr lang="cs-CZ" sz="4000" dirty="0" err="1" smtClean="0">
                <a:solidFill>
                  <a:srgbClr val="FFFF00"/>
                </a:solidFill>
              </a:rPr>
              <a:t>personalised</a:t>
            </a:r>
            <a:endParaRPr lang="cs-CZ" sz="4000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2060848"/>
            <a:ext cx="8856984" cy="4114800"/>
          </a:xfrm>
        </p:spPr>
        <p:txBody>
          <a:bodyPr/>
          <a:lstStyle/>
          <a:p>
            <a:r>
              <a:rPr lang="cs-CZ" dirty="0" smtClean="0"/>
              <a:t>Současná  diagnostika</a:t>
            </a:r>
          </a:p>
          <a:p>
            <a:pPr lvl="1"/>
            <a:r>
              <a:rPr lang="cs-CZ" dirty="0" smtClean="0"/>
              <a:t>Od  symptomů k diagnóze</a:t>
            </a:r>
          </a:p>
          <a:p>
            <a:r>
              <a:rPr lang="cs-CZ" dirty="0" smtClean="0"/>
              <a:t>Léčba</a:t>
            </a:r>
          </a:p>
          <a:p>
            <a:pPr lvl="1"/>
            <a:r>
              <a:rPr lang="cs-CZ" dirty="0" smtClean="0"/>
              <a:t>Empirická nebo kauzální  nebo symptomatická</a:t>
            </a:r>
          </a:p>
          <a:p>
            <a:r>
              <a:rPr lang="cs-CZ" dirty="0" smtClean="0"/>
              <a:t>Personalizovaná  medicína</a:t>
            </a:r>
          </a:p>
          <a:p>
            <a:pPr lvl="1"/>
            <a:r>
              <a:rPr lang="cs-CZ" dirty="0" smtClean="0"/>
              <a:t>Molekulární  diagnostika – biomarkery, genomika,</a:t>
            </a:r>
          </a:p>
          <a:p>
            <a:pPr lvl="1"/>
            <a:r>
              <a:rPr lang="cs-CZ" dirty="0" smtClean="0"/>
              <a:t> - </a:t>
            </a:r>
            <a:r>
              <a:rPr lang="cs-CZ" dirty="0" err="1" smtClean="0"/>
              <a:t>omics</a:t>
            </a:r>
            <a:r>
              <a:rPr lang="cs-CZ" dirty="0" smtClean="0"/>
              <a:t> metody</a:t>
            </a:r>
          </a:p>
          <a:p>
            <a:pPr lvl="1"/>
            <a:r>
              <a:rPr lang="cs-CZ" dirty="0" err="1" smtClean="0"/>
              <a:t>Therapii</a:t>
            </a:r>
            <a:r>
              <a:rPr lang="en-US" dirty="0" smtClean="0"/>
              <a:t>: </a:t>
            </a:r>
            <a:r>
              <a:rPr lang="cs-CZ" dirty="0" err="1" smtClean="0"/>
              <a:t>stratif</a:t>
            </a:r>
            <a:r>
              <a:rPr lang="en-US" dirty="0" smtClean="0"/>
              <a:t>i</a:t>
            </a:r>
            <a:r>
              <a:rPr lang="cs-CZ" dirty="0" smtClean="0"/>
              <a:t>kovaná - individualizovaná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971600" y="548680"/>
            <a:ext cx="7686700" cy="1143000"/>
          </a:xfrm>
        </p:spPr>
        <p:txBody>
          <a:bodyPr>
            <a:noAutofit/>
          </a:bodyPr>
          <a:lstStyle/>
          <a:p>
            <a:pPr algn="ctr"/>
            <a:r>
              <a:rPr lang="en-US" sz="4500" b="1" dirty="0" smtClean="0">
                <a:solidFill>
                  <a:srgbClr val="FFFF00"/>
                </a:solidFill>
              </a:rPr>
              <a:t>Perspectiv</a:t>
            </a:r>
            <a:r>
              <a:rPr lang="cs-CZ" sz="4500" b="1" dirty="0" smtClean="0">
                <a:solidFill>
                  <a:srgbClr val="FFFF00"/>
                </a:solidFill>
              </a:rPr>
              <a:t>y ve výuce</a:t>
            </a:r>
            <a:endParaRPr lang="en-US" sz="4500" b="1" dirty="0" smtClean="0">
              <a:solidFill>
                <a:srgbClr val="FFFF00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28596" y="2254590"/>
            <a:ext cx="8229600" cy="4389120"/>
          </a:xfrm>
        </p:spPr>
        <p:txBody>
          <a:bodyPr/>
          <a:lstStyle/>
          <a:p>
            <a:pPr marL="447675" indent="-447675"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Informa</a:t>
            </a:r>
            <a:r>
              <a:rPr lang="cs-CZ" dirty="0" smtClean="0"/>
              <a:t>ční zdroje </a:t>
            </a:r>
            <a:r>
              <a:rPr lang="en-US" dirty="0" smtClean="0"/>
              <a:t> </a:t>
            </a:r>
          </a:p>
          <a:p>
            <a:pPr marL="447675" indent="-447675">
              <a:spcBef>
                <a:spcPts val="1200"/>
              </a:spcBef>
              <a:spcAft>
                <a:spcPts val="600"/>
              </a:spcAft>
            </a:pPr>
            <a:r>
              <a:rPr lang="cs-CZ" dirty="0" err="1" smtClean="0"/>
              <a:t>Or</a:t>
            </a:r>
            <a:r>
              <a:rPr lang="en-US" dirty="0" smtClean="0"/>
              <a:t>ganiz</a:t>
            </a:r>
            <a:r>
              <a:rPr lang="cs-CZ" dirty="0" err="1" smtClean="0"/>
              <a:t>ované</a:t>
            </a:r>
            <a:r>
              <a:rPr lang="en-US" dirty="0" smtClean="0"/>
              <a:t> </a:t>
            </a:r>
            <a:r>
              <a:rPr lang="cs-CZ" dirty="0" smtClean="0"/>
              <a:t>propojení národních a mezinárodních </a:t>
            </a:r>
            <a:r>
              <a:rPr lang="en-US" dirty="0" smtClean="0"/>
              <a:t> institu</a:t>
            </a:r>
            <a:r>
              <a:rPr lang="cs-CZ" dirty="0" err="1" smtClean="0"/>
              <a:t>cí</a:t>
            </a:r>
            <a:r>
              <a:rPr lang="cs-CZ" dirty="0" smtClean="0"/>
              <a:t> a organizací</a:t>
            </a:r>
            <a:r>
              <a:rPr lang="en-US" dirty="0" smtClean="0"/>
              <a:t> </a:t>
            </a:r>
          </a:p>
          <a:p>
            <a:pPr marL="447675" indent="-447675"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Optimal</a:t>
            </a:r>
            <a:r>
              <a:rPr lang="cs-CZ" dirty="0" smtClean="0"/>
              <a:t>ní </a:t>
            </a:r>
            <a:r>
              <a:rPr lang="en-US" dirty="0" smtClean="0"/>
              <a:t> metod</a:t>
            </a:r>
            <a:r>
              <a:rPr lang="cs-CZ" dirty="0" smtClean="0"/>
              <a:t>y </a:t>
            </a:r>
            <a:r>
              <a:rPr lang="en-US" dirty="0" smtClean="0"/>
              <a:t> </a:t>
            </a:r>
            <a:r>
              <a:rPr lang="cs-CZ" dirty="0" smtClean="0"/>
              <a:t>výuky</a:t>
            </a:r>
          </a:p>
          <a:p>
            <a:pPr marL="847725" lvl="1" indent="-447675">
              <a:spcBef>
                <a:spcPts val="1200"/>
              </a:spcBef>
              <a:spcAft>
                <a:spcPts val="600"/>
              </a:spcAft>
            </a:pPr>
            <a:r>
              <a:rPr lang="cs-CZ" dirty="0" smtClean="0"/>
              <a:t>Rozdíly klasická medicína x PPPM</a:t>
            </a:r>
            <a:endParaRPr lang="en-US" dirty="0" smtClean="0"/>
          </a:p>
          <a:p>
            <a:pPr marL="847725" lvl="1" indent="-447675">
              <a:spcBef>
                <a:spcPts val="1200"/>
              </a:spcBef>
              <a:spcAft>
                <a:spcPts val="600"/>
              </a:spcAft>
            </a:pPr>
            <a:r>
              <a:rPr lang="cs-CZ" dirty="0" smtClean="0"/>
              <a:t>C</a:t>
            </a:r>
            <a:r>
              <a:rPr lang="en-US" dirty="0" err="1" smtClean="0"/>
              <a:t>hara</a:t>
            </a:r>
            <a:r>
              <a:rPr lang="cs-CZ" dirty="0" smtClean="0"/>
              <a:t>k</a:t>
            </a:r>
            <a:r>
              <a:rPr lang="en-US" dirty="0" err="1" smtClean="0"/>
              <a:t>teristi</a:t>
            </a:r>
            <a:r>
              <a:rPr lang="cs-CZ" dirty="0" err="1" smtClean="0"/>
              <a:t>ka</a:t>
            </a:r>
            <a:r>
              <a:rPr lang="cs-CZ" dirty="0" smtClean="0"/>
              <a:t> </a:t>
            </a:r>
            <a:r>
              <a:rPr lang="en-US" dirty="0" smtClean="0"/>
              <a:t> biomarker</a:t>
            </a:r>
            <a:r>
              <a:rPr lang="cs-CZ" dirty="0" smtClean="0"/>
              <a:t>ů</a:t>
            </a:r>
            <a:endParaRPr lang="en-US" dirty="0" smtClean="0"/>
          </a:p>
          <a:p>
            <a:pPr marL="847725" lvl="1" indent="-447675">
              <a:spcBef>
                <a:spcPts val="1200"/>
              </a:spcBef>
              <a:spcAft>
                <a:spcPts val="600"/>
              </a:spcAft>
            </a:pPr>
            <a:r>
              <a:rPr lang="cs-CZ" dirty="0" smtClean="0"/>
              <a:t>Doporučené postupy </a:t>
            </a:r>
            <a:r>
              <a:rPr lang="en-US" dirty="0" smtClean="0"/>
              <a:t>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637456"/>
            <a:ext cx="8893175" cy="6220544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cs-CZ" sz="6000" dirty="0" smtClean="0"/>
              <a:t>Děkuji </a:t>
            </a:r>
            <a:r>
              <a:rPr lang="en-US" sz="6000" dirty="0" smtClean="0"/>
              <a:t>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6000" dirty="0" smtClean="0"/>
              <a:t>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6000" dirty="0" smtClean="0"/>
              <a:t>            </a:t>
            </a:r>
            <a:r>
              <a:rPr lang="cs-CZ" sz="6000" dirty="0" smtClean="0"/>
              <a:t>za </a:t>
            </a:r>
            <a:endParaRPr lang="en-US" sz="6000" dirty="0" smtClean="0"/>
          </a:p>
          <a:p>
            <a:pPr eaLnBrk="1" hangingPunct="1">
              <a:buFont typeface="Wingdings" pitchFamily="2" charset="2"/>
              <a:buNone/>
            </a:pPr>
            <a:endParaRPr lang="en-US" sz="6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6000" dirty="0" smtClean="0"/>
              <a:t>                </a:t>
            </a:r>
            <a:r>
              <a:rPr lang="cs-CZ" sz="6000" dirty="0" smtClean="0"/>
              <a:t>     pozornost </a:t>
            </a:r>
            <a:r>
              <a:rPr lang="en-US" sz="6000" dirty="0" smtClean="0"/>
              <a:t>                 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řpyt">
  <a:themeElements>
    <a:clrScheme name="Třpyt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Třpy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řpyt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řpyt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řpyt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řpyt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řpyt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řpyt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řpyt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řpyt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řpyt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744</Words>
  <Application>Microsoft Office PowerPoint</Application>
  <PresentationFormat>Předvádění na obrazovce (4:3)</PresentationFormat>
  <Paragraphs>176</Paragraphs>
  <Slides>20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1" baseType="lpstr">
      <vt:lpstr>Třpyt</vt:lpstr>
      <vt:lpstr>    </vt:lpstr>
      <vt:lpstr>Osnova přednášky - 1</vt:lpstr>
      <vt:lpstr>Osnova přednášky - 2</vt:lpstr>
      <vt:lpstr>Historický vývoj personalizované medicíny Genetika  </vt:lpstr>
      <vt:lpstr>Historický vývoj personalizované medicíny Farmakogenetika </vt:lpstr>
      <vt:lpstr>Historický vývoj personalizované medicíny  Základní výzkum ve  farmakologii</vt:lpstr>
      <vt:lpstr>Historický vývoj personalizované medicíny  Desetiletí  genomiky </vt:lpstr>
      <vt:lpstr>Historický vývoj personalizované medicíny  Po genomickém desetiletí.</vt:lpstr>
      <vt:lpstr>Vybrané pojmy odpovídající pojetí  personalizované  medicíny</vt:lpstr>
      <vt:lpstr> Metody molekulární biologie a jejich   význam v  personalizované medicíně </vt:lpstr>
      <vt:lpstr>Předpoklady rozvoje personalizované medicíny </vt:lpstr>
      <vt:lpstr>Předpoklady rozvoje personalizované medicíny   Ne genomické  </vt:lpstr>
      <vt:lpstr>Předpoklady rozvoje personalizované medicíny   Bio banka a databáze  </vt:lpstr>
      <vt:lpstr>Předpoklady rozvoje personalizované medicíny   Bioinformatika</vt:lpstr>
      <vt:lpstr>Ekonomika personalizované medicíny</vt:lpstr>
      <vt:lpstr>Vývoj personalizované medicíny</vt:lpstr>
      <vt:lpstr> Situace v  PPPM v ČR</vt:lpstr>
      <vt:lpstr> Současný stav  vs. personalised</vt:lpstr>
      <vt:lpstr>Perspectivy ve výuce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</dc:title>
  <dc:creator>P2005672 - Vodák Michal</dc:creator>
  <cp:lastModifiedBy>P2005672</cp:lastModifiedBy>
  <cp:revision>1</cp:revision>
  <dcterms:modified xsi:type="dcterms:W3CDTF">2012-04-12T08:29:16Z</dcterms:modified>
</cp:coreProperties>
</file>